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9" r:id="rId14"/>
    <p:sldId id="268" r:id="rId15"/>
    <p:sldId id="270" r:id="rId16"/>
    <p:sldId id="272" r:id="rId17"/>
    <p:sldId id="271" r:id="rId18"/>
    <p:sldId id="274" r:id="rId19"/>
    <p:sldId id="273" r:id="rId20"/>
    <p:sldId id="275"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9"/>
    <p:restoredTop sz="94674"/>
  </p:normalViewPr>
  <p:slideViewPr>
    <p:cSldViewPr snapToGrid="0" snapToObjects="1">
      <p:cViewPr varScale="1">
        <p:scale>
          <a:sx n="103" d="100"/>
          <a:sy n="103" d="100"/>
        </p:scale>
        <p:origin x="176" y="6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11.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48E12B1-ED2F-044E-B8FF-169212725D10}" type="datetimeFigureOut">
              <a:rPr lang="en-US" smtClean="0"/>
              <a:t>2/15/19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B43C0D-2479-C44F-A563-A9753AE41E89}" type="slidenum">
              <a:rPr lang="en-US" smtClean="0"/>
              <a:t>‹#›</a:t>
            </a:fld>
            <a:endParaRPr lang="en-US"/>
          </a:p>
        </p:txBody>
      </p:sp>
    </p:spTree>
    <p:extLst>
      <p:ext uri="{BB962C8B-B14F-4D97-AF65-F5344CB8AC3E}">
        <p14:creationId xmlns:p14="http://schemas.microsoft.com/office/powerpoint/2010/main" val="15552541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48E12B1-ED2F-044E-B8FF-169212725D10}" type="datetimeFigureOut">
              <a:rPr lang="en-US" smtClean="0"/>
              <a:t>2/15/19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B43C0D-2479-C44F-A563-A9753AE41E89}" type="slidenum">
              <a:rPr lang="en-US" smtClean="0"/>
              <a:t>‹#›</a:t>
            </a:fld>
            <a:endParaRPr lang="en-US"/>
          </a:p>
        </p:txBody>
      </p:sp>
    </p:spTree>
    <p:extLst>
      <p:ext uri="{BB962C8B-B14F-4D97-AF65-F5344CB8AC3E}">
        <p14:creationId xmlns:p14="http://schemas.microsoft.com/office/powerpoint/2010/main" val="81677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48E12B1-ED2F-044E-B8FF-169212725D10}" type="datetimeFigureOut">
              <a:rPr lang="en-US" smtClean="0"/>
              <a:t>2/15/19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B43C0D-2479-C44F-A563-A9753AE41E89}" type="slidenum">
              <a:rPr lang="en-US" smtClean="0"/>
              <a:t>‹#›</a:t>
            </a:fld>
            <a:endParaRPr lang="en-US"/>
          </a:p>
        </p:txBody>
      </p:sp>
    </p:spTree>
    <p:extLst>
      <p:ext uri="{BB962C8B-B14F-4D97-AF65-F5344CB8AC3E}">
        <p14:creationId xmlns:p14="http://schemas.microsoft.com/office/powerpoint/2010/main" val="5060785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48E12B1-ED2F-044E-B8FF-169212725D10}" type="datetimeFigureOut">
              <a:rPr lang="en-US" smtClean="0"/>
              <a:t>2/15/19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B43C0D-2479-C44F-A563-A9753AE41E89}" type="slidenum">
              <a:rPr lang="en-US" smtClean="0"/>
              <a:t>‹#›</a:t>
            </a:fld>
            <a:endParaRPr lang="en-US"/>
          </a:p>
        </p:txBody>
      </p:sp>
    </p:spTree>
    <p:extLst>
      <p:ext uri="{BB962C8B-B14F-4D97-AF65-F5344CB8AC3E}">
        <p14:creationId xmlns:p14="http://schemas.microsoft.com/office/powerpoint/2010/main" val="132370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48E12B1-ED2F-044E-B8FF-169212725D10}" type="datetimeFigureOut">
              <a:rPr lang="en-US" smtClean="0"/>
              <a:t>2/15/19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B43C0D-2479-C44F-A563-A9753AE41E89}" type="slidenum">
              <a:rPr lang="en-US" smtClean="0"/>
              <a:t>‹#›</a:t>
            </a:fld>
            <a:endParaRPr lang="en-US"/>
          </a:p>
        </p:txBody>
      </p:sp>
    </p:spTree>
    <p:extLst>
      <p:ext uri="{BB962C8B-B14F-4D97-AF65-F5344CB8AC3E}">
        <p14:creationId xmlns:p14="http://schemas.microsoft.com/office/powerpoint/2010/main" val="18215626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48E12B1-ED2F-044E-B8FF-169212725D10}" type="datetimeFigureOut">
              <a:rPr lang="en-US" smtClean="0"/>
              <a:t>2/15/19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B43C0D-2479-C44F-A563-A9753AE41E89}" type="slidenum">
              <a:rPr lang="en-US" smtClean="0"/>
              <a:t>‹#›</a:t>
            </a:fld>
            <a:endParaRPr lang="en-US"/>
          </a:p>
        </p:txBody>
      </p:sp>
    </p:spTree>
    <p:extLst>
      <p:ext uri="{BB962C8B-B14F-4D97-AF65-F5344CB8AC3E}">
        <p14:creationId xmlns:p14="http://schemas.microsoft.com/office/powerpoint/2010/main" val="4773936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48E12B1-ED2F-044E-B8FF-169212725D10}" type="datetimeFigureOut">
              <a:rPr lang="en-US" smtClean="0"/>
              <a:t>2/15/19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8B43C0D-2479-C44F-A563-A9753AE41E89}" type="slidenum">
              <a:rPr lang="en-US" smtClean="0"/>
              <a:t>‹#›</a:t>
            </a:fld>
            <a:endParaRPr lang="en-US"/>
          </a:p>
        </p:txBody>
      </p:sp>
    </p:spTree>
    <p:extLst>
      <p:ext uri="{BB962C8B-B14F-4D97-AF65-F5344CB8AC3E}">
        <p14:creationId xmlns:p14="http://schemas.microsoft.com/office/powerpoint/2010/main" val="5562375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48E12B1-ED2F-044E-B8FF-169212725D10}" type="datetimeFigureOut">
              <a:rPr lang="en-US" smtClean="0"/>
              <a:t>2/15/19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8B43C0D-2479-C44F-A563-A9753AE41E89}" type="slidenum">
              <a:rPr lang="en-US" smtClean="0"/>
              <a:t>‹#›</a:t>
            </a:fld>
            <a:endParaRPr lang="en-US"/>
          </a:p>
        </p:txBody>
      </p:sp>
    </p:spTree>
    <p:extLst>
      <p:ext uri="{BB962C8B-B14F-4D97-AF65-F5344CB8AC3E}">
        <p14:creationId xmlns:p14="http://schemas.microsoft.com/office/powerpoint/2010/main" val="6887925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48E12B1-ED2F-044E-B8FF-169212725D10}" type="datetimeFigureOut">
              <a:rPr lang="en-US" smtClean="0"/>
              <a:t>2/15/19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8B43C0D-2479-C44F-A563-A9753AE41E89}" type="slidenum">
              <a:rPr lang="en-US" smtClean="0"/>
              <a:t>‹#›</a:t>
            </a:fld>
            <a:endParaRPr lang="en-US"/>
          </a:p>
        </p:txBody>
      </p:sp>
    </p:spTree>
    <p:extLst>
      <p:ext uri="{BB962C8B-B14F-4D97-AF65-F5344CB8AC3E}">
        <p14:creationId xmlns:p14="http://schemas.microsoft.com/office/powerpoint/2010/main" val="15988750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48E12B1-ED2F-044E-B8FF-169212725D10}" type="datetimeFigureOut">
              <a:rPr lang="en-US" smtClean="0"/>
              <a:t>2/15/19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B43C0D-2479-C44F-A563-A9753AE41E89}" type="slidenum">
              <a:rPr lang="en-US" smtClean="0"/>
              <a:t>‹#›</a:t>
            </a:fld>
            <a:endParaRPr lang="en-US"/>
          </a:p>
        </p:txBody>
      </p:sp>
    </p:spTree>
    <p:extLst>
      <p:ext uri="{BB962C8B-B14F-4D97-AF65-F5344CB8AC3E}">
        <p14:creationId xmlns:p14="http://schemas.microsoft.com/office/powerpoint/2010/main" val="8300400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48E12B1-ED2F-044E-B8FF-169212725D10}" type="datetimeFigureOut">
              <a:rPr lang="en-US" smtClean="0"/>
              <a:t>2/15/19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B43C0D-2479-C44F-A563-A9753AE41E89}" type="slidenum">
              <a:rPr lang="en-US" smtClean="0"/>
              <a:t>‹#›</a:t>
            </a:fld>
            <a:endParaRPr lang="en-US"/>
          </a:p>
        </p:txBody>
      </p:sp>
    </p:spTree>
    <p:extLst>
      <p:ext uri="{BB962C8B-B14F-4D97-AF65-F5344CB8AC3E}">
        <p14:creationId xmlns:p14="http://schemas.microsoft.com/office/powerpoint/2010/main" val="4288116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48E12B1-ED2F-044E-B8FF-169212725D10}" type="datetimeFigureOut">
              <a:rPr lang="en-US" smtClean="0"/>
              <a:t>2/15/19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B43C0D-2479-C44F-A563-A9753AE41E89}" type="slidenum">
              <a:rPr lang="en-US" smtClean="0"/>
              <a:t>‹#›</a:t>
            </a:fld>
            <a:endParaRPr lang="en-US"/>
          </a:p>
        </p:txBody>
      </p:sp>
    </p:spTree>
    <p:extLst>
      <p:ext uri="{BB962C8B-B14F-4D97-AF65-F5344CB8AC3E}">
        <p14:creationId xmlns:p14="http://schemas.microsoft.com/office/powerpoint/2010/main" val="7443712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2.xml"/><Relationship Id="rId5" Type="http://schemas.openxmlformats.org/officeDocument/2006/relationships/image" Target="../media/image5.emf"/><Relationship Id="rId4" Type="http://schemas.openxmlformats.org/officeDocument/2006/relationships/image" Target="../media/image4.emf"/></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2.xml"/><Relationship Id="rId5" Type="http://schemas.openxmlformats.org/officeDocument/2006/relationships/image" Target="../media/image9.emf"/><Relationship Id="rId4" Type="http://schemas.openxmlformats.org/officeDocument/2006/relationships/image" Target="../media/image8.emf"/></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Tests block BGO</a:t>
            </a:r>
          </a:p>
        </p:txBody>
      </p:sp>
      <p:sp>
        <p:nvSpPr>
          <p:cNvPr id="3" name="Subtitle 2"/>
          <p:cNvSpPr>
            <a:spLocks noGrp="1"/>
          </p:cNvSpPr>
          <p:nvPr>
            <p:ph type="subTitle" idx="1"/>
          </p:nvPr>
        </p:nvSpPr>
        <p:spPr/>
        <p:txBody>
          <a:bodyPr/>
          <a:lstStyle/>
          <a:p>
            <a:r>
              <a:rPr lang="en-US" dirty="0"/>
              <a:t>Data analysis</a:t>
            </a:r>
          </a:p>
        </p:txBody>
      </p:sp>
    </p:spTree>
    <p:extLst>
      <p:ext uri="{BB962C8B-B14F-4D97-AF65-F5344CB8AC3E}">
        <p14:creationId xmlns:p14="http://schemas.microsoft.com/office/powerpoint/2010/main" val="21327456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27296" y="4148919"/>
            <a:ext cx="4817660" cy="20744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0" y="1014626"/>
            <a:ext cx="4653886" cy="4924425"/>
          </a:xfrm>
          <a:prstGeom prst="rect">
            <a:avLst/>
          </a:prstGeom>
          <a:noFill/>
        </p:spPr>
        <p:txBody>
          <a:bodyPr wrap="square" rtlCol="0">
            <a:spAutoFit/>
          </a:bodyPr>
          <a:lstStyle/>
          <a:p>
            <a:pPr marL="285750" indent="-285750">
              <a:buFont typeface="Arial" charset="0"/>
              <a:buChar char="•"/>
            </a:pPr>
            <a:r>
              <a:rPr lang="en-US" dirty="0"/>
              <a:t>In the 3 highlighted distributions, some missing pixels are found</a:t>
            </a:r>
          </a:p>
          <a:p>
            <a:pPr marL="285750" indent="-285750">
              <a:buFont typeface="Arial" charset="0"/>
              <a:buChar char="•"/>
            </a:pPr>
            <a:r>
              <a:rPr lang="en-US" dirty="0"/>
              <a:t>The algorithm will be able to detect them and identify their positions</a:t>
            </a:r>
          </a:p>
          <a:p>
            <a:pPr marL="285750" indent="-285750">
              <a:buFont typeface="Arial" charset="0"/>
              <a:buChar char="•"/>
            </a:pPr>
            <a:endParaRPr lang="en-US" dirty="0"/>
          </a:p>
          <a:p>
            <a:pPr marL="285750" indent="-285750">
              <a:buFont typeface="Arial" charset="0"/>
              <a:buChar char="•"/>
            </a:pPr>
            <a:r>
              <a:rPr lang="en-US" dirty="0"/>
              <a:t>The found peaks in the N rows and M columns are then </a:t>
            </a:r>
            <a:r>
              <a:rPr lang="en-US" dirty="0" err="1"/>
              <a:t>analysed</a:t>
            </a:r>
            <a:r>
              <a:rPr lang="en-US" dirty="0"/>
              <a:t> to identify the pixels, according to the band limits defined at the first step.</a:t>
            </a:r>
          </a:p>
          <a:p>
            <a:pPr marL="285750" indent="-285750">
              <a:buFont typeface="Arial" charset="0"/>
              <a:buChar char="•"/>
            </a:pPr>
            <a:r>
              <a:rPr lang="en-US" dirty="0"/>
              <a:t>The pixels positions are stored in the text file</a:t>
            </a:r>
          </a:p>
          <a:p>
            <a:pPr marL="285750" indent="-285750">
              <a:buFont typeface="Arial" charset="0"/>
              <a:buChar char="•"/>
            </a:pPr>
            <a:r>
              <a:rPr lang="en-US" dirty="0"/>
              <a:t>The missing pixels are highlighted</a:t>
            </a:r>
          </a:p>
          <a:p>
            <a:endParaRPr lang="en-US" dirty="0"/>
          </a:p>
          <a:p>
            <a:r>
              <a:rPr lang="en-US" sz="1400" dirty="0">
                <a:solidFill>
                  <a:schemeClr val="bg1"/>
                </a:solidFill>
              </a:rPr>
              <a:t>3 pixels cannot be found automatically. Look at the map to identify their position!</a:t>
            </a:r>
          </a:p>
          <a:p>
            <a:r>
              <a:rPr lang="en-US" sz="1400" dirty="0">
                <a:solidFill>
                  <a:schemeClr val="bg1"/>
                </a:solidFill>
              </a:rPr>
              <a:t>Pixel 0	0	0</a:t>
            </a:r>
          </a:p>
          <a:p>
            <a:r>
              <a:rPr lang="en-US" sz="1400" dirty="0">
                <a:solidFill>
                  <a:schemeClr val="bg1"/>
                </a:solidFill>
              </a:rPr>
              <a:t>Pixel 1	7	0</a:t>
            </a:r>
          </a:p>
          <a:p>
            <a:r>
              <a:rPr lang="en-US" sz="1400" dirty="0">
                <a:solidFill>
                  <a:schemeClr val="bg1"/>
                </a:solidFill>
              </a:rPr>
              <a:t>Pixel 2	0	7</a:t>
            </a:r>
          </a:p>
          <a:p>
            <a:r>
              <a:rPr lang="en-US" sz="1400" dirty="0">
                <a:solidFill>
                  <a:schemeClr val="bg1"/>
                </a:solidFill>
              </a:rPr>
              <a:t>Check the plot for the positions of the other pixels!</a:t>
            </a:r>
          </a:p>
          <a:p>
            <a:r>
              <a:rPr lang="en-US" sz="1400" dirty="0">
                <a:solidFill>
                  <a:schemeClr val="bg1"/>
                </a:solidFill>
              </a:rPr>
              <a:t>All position saved in ../data/RUN00007/pixels_RUN00007.txt</a:t>
            </a:r>
          </a:p>
        </p:txBody>
      </p:sp>
      <p:sp>
        <p:nvSpPr>
          <p:cNvPr id="4" name="Title 1"/>
          <p:cNvSpPr>
            <a:spLocks noGrp="1"/>
          </p:cNvSpPr>
          <p:nvPr>
            <p:ph type="title"/>
          </p:nvPr>
        </p:nvSpPr>
        <p:spPr>
          <a:xfrm>
            <a:off x="0" y="0"/>
            <a:ext cx="10515600" cy="1325563"/>
          </a:xfrm>
        </p:spPr>
        <p:txBody>
          <a:bodyPr/>
          <a:lstStyle/>
          <a:p>
            <a:r>
              <a:rPr lang="en-US" dirty="0"/>
              <a:t>3.1 Pixel identification: results (iv)</a:t>
            </a:r>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3876" t="6385"/>
          <a:stretch/>
        </p:blipFill>
        <p:spPr>
          <a:xfrm>
            <a:off x="4653886" y="982640"/>
            <a:ext cx="7300225" cy="5647330"/>
          </a:xfrm>
          <a:prstGeom prst="rect">
            <a:avLst/>
          </a:prstGeom>
        </p:spPr>
      </p:pic>
      <p:sp>
        <p:nvSpPr>
          <p:cNvPr id="8" name="Oval 7"/>
          <p:cNvSpPr/>
          <p:nvPr/>
        </p:nvSpPr>
        <p:spPr>
          <a:xfrm>
            <a:off x="5459104" y="1214651"/>
            <a:ext cx="354842" cy="313898"/>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5459104" y="5625153"/>
            <a:ext cx="354842" cy="313898"/>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10433715" y="5668372"/>
            <a:ext cx="354842" cy="313898"/>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8389077" y="101977"/>
            <a:ext cx="3452914" cy="923330"/>
          </a:xfrm>
          <a:prstGeom prst="rect">
            <a:avLst/>
          </a:prstGeom>
          <a:noFill/>
          <a:ln w="38100">
            <a:solidFill>
              <a:schemeClr val="accent1"/>
            </a:solidFill>
          </a:ln>
        </p:spPr>
        <p:txBody>
          <a:bodyPr wrap="square" rtlCol="0">
            <a:spAutoFit/>
          </a:bodyPr>
          <a:lstStyle/>
          <a:p>
            <a:r>
              <a:rPr lang="en-US" dirty="0"/>
              <a:t>Block 3166 (original) - Card 167</a:t>
            </a:r>
          </a:p>
          <a:p>
            <a:r>
              <a:rPr lang="en-US" dirty="0"/>
              <a:t>HV = 1250, THR = 100 mV, AF = 20</a:t>
            </a:r>
          </a:p>
          <a:p>
            <a:r>
              <a:rPr lang="en-US" baseline="30000" dirty="0"/>
              <a:t>22</a:t>
            </a:r>
            <a:r>
              <a:rPr lang="en-US" dirty="0"/>
              <a:t>Na source</a:t>
            </a:r>
          </a:p>
        </p:txBody>
      </p:sp>
    </p:spTree>
    <p:extLst>
      <p:ext uri="{BB962C8B-B14F-4D97-AF65-F5344CB8AC3E}">
        <p14:creationId xmlns:p14="http://schemas.microsoft.com/office/powerpoint/2010/main" val="9963444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0" y="0"/>
            <a:ext cx="10515600" cy="1325563"/>
          </a:xfrm>
        </p:spPr>
        <p:txBody>
          <a:bodyPr/>
          <a:lstStyle/>
          <a:p>
            <a:r>
              <a:rPr lang="en-US" dirty="0"/>
              <a:t>3.2 Pixel identification: results (</a:t>
            </a:r>
            <a:r>
              <a:rPr lang="en-US" dirty="0" err="1"/>
              <a:t>i</a:t>
            </a:r>
            <a:r>
              <a:rPr lang="en-US" dirty="0"/>
              <a:t>)</a:t>
            </a:r>
          </a:p>
        </p:txBody>
      </p:sp>
      <p:sp>
        <p:nvSpPr>
          <p:cNvPr id="20" name="TextBox 19"/>
          <p:cNvSpPr txBox="1"/>
          <p:nvPr/>
        </p:nvSpPr>
        <p:spPr>
          <a:xfrm>
            <a:off x="8361782" y="201116"/>
            <a:ext cx="3452914" cy="923330"/>
          </a:xfrm>
          <a:prstGeom prst="rect">
            <a:avLst/>
          </a:prstGeom>
          <a:noFill/>
          <a:ln w="38100">
            <a:solidFill>
              <a:schemeClr val="accent1"/>
            </a:solidFill>
          </a:ln>
        </p:spPr>
        <p:txBody>
          <a:bodyPr wrap="square" rtlCol="0">
            <a:spAutoFit/>
          </a:bodyPr>
          <a:lstStyle/>
          <a:p>
            <a:r>
              <a:rPr lang="en-US" dirty="0"/>
              <a:t>Block 3166 (original) - Card 167</a:t>
            </a:r>
          </a:p>
          <a:p>
            <a:r>
              <a:rPr lang="en-US" dirty="0"/>
              <a:t>HV = 1250, THR = 100 mV, AF = 20</a:t>
            </a:r>
          </a:p>
          <a:p>
            <a:r>
              <a:rPr lang="en-US" baseline="30000" dirty="0"/>
              <a:t>60</a:t>
            </a:r>
            <a:r>
              <a:rPr lang="en-US" dirty="0"/>
              <a:t>Co source</a:t>
            </a: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1119" r="52633"/>
          <a:stretch/>
        </p:blipFill>
        <p:spPr>
          <a:xfrm>
            <a:off x="532263" y="939231"/>
            <a:ext cx="3580966" cy="2909438"/>
          </a:xfrm>
          <a:prstGeom prst="rect">
            <a:avLst/>
          </a:prstGeom>
        </p:spPr>
      </p:pic>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4416" t="5932"/>
          <a:stretch/>
        </p:blipFill>
        <p:spPr>
          <a:xfrm>
            <a:off x="4732141" y="1183375"/>
            <a:ext cx="7259282" cy="5674625"/>
          </a:xfrm>
          <a:prstGeom prst="rect">
            <a:avLst/>
          </a:prstGeom>
        </p:spPr>
      </p:pic>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l="48718" r="-575"/>
          <a:stretch/>
        </p:blipFill>
        <p:spPr>
          <a:xfrm>
            <a:off x="284787" y="3848669"/>
            <a:ext cx="4144371" cy="3002956"/>
          </a:xfrm>
          <a:prstGeom prst="rect">
            <a:avLst/>
          </a:prstGeom>
        </p:spPr>
      </p:pic>
    </p:spTree>
    <p:extLst>
      <p:ext uri="{BB962C8B-B14F-4D97-AF65-F5344CB8AC3E}">
        <p14:creationId xmlns:p14="http://schemas.microsoft.com/office/powerpoint/2010/main" val="9904736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24446"/>
            <a:ext cx="12192000" cy="5733554"/>
          </a:xfrm>
          <a:prstGeom prst="rect">
            <a:avLst/>
          </a:prstGeom>
        </p:spPr>
      </p:pic>
      <p:sp>
        <p:nvSpPr>
          <p:cNvPr id="5" name="Title 1"/>
          <p:cNvSpPr>
            <a:spLocks noGrp="1"/>
          </p:cNvSpPr>
          <p:nvPr>
            <p:ph type="title"/>
          </p:nvPr>
        </p:nvSpPr>
        <p:spPr>
          <a:xfrm>
            <a:off x="0" y="0"/>
            <a:ext cx="10515600" cy="1325563"/>
          </a:xfrm>
        </p:spPr>
        <p:txBody>
          <a:bodyPr/>
          <a:lstStyle/>
          <a:p>
            <a:r>
              <a:rPr lang="en-US" dirty="0"/>
              <a:t>3.2 Pixel identification: results (ii)</a:t>
            </a:r>
          </a:p>
        </p:txBody>
      </p:sp>
      <p:sp>
        <p:nvSpPr>
          <p:cNvPr id="3" name="TextBox 2"/>
          <p:cNvSpPr txBox="1"/>
          <p:nvPr/>
        </p:nvSpPr>
        <p:spPr>
          <a:xfrm>
            <a:off x="4931387" y="3894330"/>
            <a:ext cx="1164612" cy="369332"/>
          </a:xfrm>
          <a:prstGeom prst="rect">
            <a:avLst/>
          </a:prstGeom>
          <a:noFill/>
          <a:ln w="38100">
            <a:solidFill>
              <a:srgbClr val="C00000"/>
            </a:solidFill>
          </a:ln>
        </p:spPr>
        <p:txBody>
          <a:bodyPr wrap="square" rtlCol="0">
            <a:spAutoFit/>
          </a:bodyPr>
          <a:lstStyle/>
          <a:p>
            <a:r>
              <a:rPr lang="en-US" b="1"/>
              <a:t>COLUMNS</a:t>
            </a:r>
          </a:p>
        </p:txBody>
      </p:sp>
      <p:sp>
        <p:nvSpPr>
          <p:cNvPr id="8" name="TextBox 7"/>
          <p:cNvSpPr txBox="1"/>
          <p:nvPr/>
        </p:nvSpPr>
        <p:spPr>
          <a:xfrm>
            <a:off x="8361782" y="201116"/>
            <a:ext cx="3452914" cy="923330"/>
          </a:xfrm>
          <a:prstGeom prst="rect">
            <a:avLst/>
          </a:prstGeom>
          <a:noFill/>
          <a:ln w="38100">
            <a:solidFill>
              <a:schemeClr val="accent1"/>
            </a:solidFill>
          </a:ln>
        </p:spPr>
        <p:txBody>
          <a:bodyPr wrap="square" rtlCol="0">
            <a:spAutoFit/>
          </a:bodyPr>
          <a:lstStyle/>
          <a:p>
            <a:r>
              <a:rPr lang="en-US" dirty="0"/>
              <a:t>Block 3166 (original) - Card 167</a:t>
            </a:r>
          </a:p>
          <a:p>
            <a:r>
              <a:rPr lang="en-US" dirty="0"/>
              <a:t>HV = 1250, THR = 100 mV, AF = 20</a:t>
            </a:r>
          </a:p>
          <a:p>
            <a:r>
              <a:rPr lang="en-US" baseline="30000" dirty="0"/>
              <a:t>60</a:t>
            </a:r>
            <a:r>
              <a:rPr lang="en-US" dirty="0"/>
              <a:t>Co source</a:t>
            </a:r>
          </a:p>
        </p:txBody>
      </p:sp>
    </p:spTree>
    <p:extLst>
      <p:ext uri="{BB962C8B-B14F-4D97-AF65-F5344CB8AC3E}">
        <p14:creationId xmlns:p14="http://schemas.microsoft.com/office/powerpoint/2010/main" val="17457111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24446"/>
            <a:ext cx="12192000" cy="5733554"/>
          </a:xfrm>
          <a:prstGeom prst="rect">
            <a:avLst/>
          </a:prstGeom>
        </p:spPr>
      </p:pic>
      <p:sp>
        <p:nvSpPr>
          <p:cNvPr id="5" name="Title 1"/>
          <p:cNvSpPr>
            <a:spLocks noGrp="1"/>
          </p:cNvSpPr>
          <p:nvPr>
            <p:ph type="title"/>
          </p:nvPr>
        </p:nvSpPr>
        <p:spPr>
          <a:xfrm>
            <a:off x="0" y="0"/>
            <a:ext cx="10515600" cy="1325563"/>
          </a:xfrm>
        </p:spPr>
        <p:txBody>
          <a:bodyPr/>
          <a:lstStyle/>
          <a:p>
            <a:r>
              <a:rPr lang="en-US" dirty="0"/>
              <a:t>3.2 Pixel identification: results (iii)</a:t>
            </a:r>
          </a:p>
        </p:txBody>
      </p:sp>
      <p:sp>
        <p:nvSpPr>
          <p:cNvPr id="3" name="TextBox 2"/>
          <p:cNvSpPr txBox="1"/>
          <p:nvPr/>
        </p:nvSpPr>
        <p:spPr>
          <a:xfrm>
            <a:off x="4931387" y="3894330"/>
            <a:ext cx="800673" cy="369332"/>
          </a:xfrm>
          <a:prstGeom prst="rect">
            <a:avLst/>
          </a:prstGeom>
          <a:noFill/>
          <a:ln w="38100">
            <a:solidFill>
              <a:srgbClr val="C00000"/>
            </a:solidFill>
          </a:ln>
        </p:spPr>
        <p:txBody>
          <a:bodyPr wrap="square" rtlCol="0">
            <a:spAutoFit/>
          </a:bodyPr>
          <a:lstStyle/>
          <a:p>
            <a:r>
              <a:rPr lang="en-US" b="1"/>
              <a:t>ROWS</a:t>
            </a:r>
          </a:p>
        </p:txBody>
      </p:sp>
      <p:sp>
        <p:nvSpPr>
          <p:cNvPr id="8" name="TextBox 7"/>
          <p:cNvSpPr txBox="1"/>
          <p:nvPr/>
        </p:nvSpPr>
        <p:spPr>
          <a:xfrm>
            <a:off x="8361782" y="201116"/>
            <a:ext cx="3452914" cy="923330"/>
          </a:xfrm>
          <a:prstGeom prst="rect">
            <a:avLst/>
          </a:prstGeom>
          <a:noFill/>
          <a:ln w="38100">
            <a:solidFill>
              <a:schemeClr val="accent1"/>
            </a:solidFill>
          </a:ln>
        </p:spPr>
        <p:txBody>
          <a:bodyPr wrap="square" rtlCol="0">
            <a:spAutoFit/>
          </a:bodyPr>
          <a:lstStyle/>
          <a:p>
            <a:r>
              <a:rPr lang="en-US" dirty="0"/>
              <a:t>Block 3166 (original) - Card 167</a:t>
            </a:r>
          </a:p>
          <a:p>
            <a:r>
              <a:rPr lang="en-US" dirty="0"/>
              <a:t>HV = 1250, THR = 100 mV, AF = 20</a:t>
            </a:r>
          </a:p>
          <a:p>
            <a:r>
              <a:rPr lang="en-US" baseline="30000" dirty="0"/>
              <a:t>60</a:t>
            </a:r>
            <a:r>
              <a:rPr lang="en-US" dirty="0"/>
              <a:t>Co source</a:t>
            </a:r>
          </a:p>
        </p:txBody>
      </p:sp>
    </p:spTree>
    <p:extLst>
      <p:ext uri="{BB962C8B-B14F-4D97-AF65-F5344CB8AC3E}">
        <p14:creationId xmlns:p14="http://schemas.microsoft.com/office/powerpoint/2010/main" val="17267256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0" y="0"/>
            <a:ext cx="10515600" cy="1325563"/>
          </a:xfrm>
        </p:spPr>
        <p:txBody>
          <a:bodyPr/>
          <a:lstStyle/>
          <a:p>
            <a:r>
              <a:rPr lang="en-US" dirty="0"/>
              <a:t>3.2 Pixel identification: results (iv)</a:t>
            </a:r>
          </a:p>
        </p:txBody>
      </p:sp>
      <p:sp>
        <p:nvSpPr>
          <p:cNvPr id="12" name="TextBox 11"/>
          <p:cNvSpPr txBox="1"/>
          <p:nvPr/>
        </p:nvSpPr>
        <p:spPr>
          <a:xfrm>
            <a:off x="8361782" y="201116"/>
            <a:ext cx="3452914" cy="923330"/>
          </a:xfrm>
          <a:prstGeom prst="rect">
            <a:avLst/>
          </a:prstGeom>
          <a:noFill/>
          <a:ln w="38100">
            <a:solidFill>
              <a:schemeClr val="accent1"/>
            </a:solidFill>
          </a:ln>
        </p:spPr>
        <p:txBody>
          <a:bodyPr wrap="square" rtlCol="0">
            <a:spAutoFit/>
          </a:bodyPr>
          <a:lstStyle/>
          <a:p>
            <a:r>
              <a:rPr lang="en-US" dirty="0"/>
              <a:t>Block 3166 (original) - Card 167</a:t>
            </a:r>
          </a:p>
          <a:p>
            <a:r>
              <a:rPr lang="en-US" dirty="0"/>
              <a:t>HV = 1250, THR = 100 mV, AF = 20</a:t>
            </a:r>
          </a:p>
          <a:p>
            <a:r>
              <a:rPr lang="en-US" baseline="30000" dirty="0"/>
              <a:t>60</a:t>
            </a:r>
            <a:r>
              <a:rPr lang="en-US" dirty="0"/>
              <a:t>Co source</a:t>
            </a: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4416" t="6611"/>
          <a:stretch/>
        </p:blipFill>
        <p:spPr>
          <a:xfrm>
            <a:off x="80856" y="1124446"/>
            <a:ext cx="7259282" cy="5633682"/>
          </a:xfrm>
          <a:prstGeom prst="rect">
            <a:avLst/>
          </a:prstGeom>
        </p:spPr>
      </p:pic>
      <p:sp>
        <p:nvSpPr>
          <p:cNvPr id="3" name="TextBox 2"/>
          <p:cNvSpPr txBox="1"/>
          <p:nvPr/>
        </p:nvSpPr>
        <p:spPr>
          <a:xfrm>
            <a:off x="7438030" y="1569493"/>
            <a:ext cx="4612943" cy="3693319"/>
          </a:xfrm>
          <a:prstGeom prst="rect">
            <a:avLst/>
          </a:prstGeom>
          <a:noFill/>
        </p:spPr>
        <p:txBody>
          <a:bodyPr wrap="square" rtlCol="0">
            <a:spAutoFit/>
          </a:bodyPr>
          <a:lstStyle/>
          <a:p>
            <a:r>
              <a:rPr lang="pt-BR" dirty="0"/>
              <a:t>PIXEL L	PIXEL C	</a:t>
            </a:r>
            <a:r>
              <a:rPr lang="pt-BR" dirty="0" err="1"/>
              <a:t>X</a:t>
            </a:r>
            <a:r>
              <a:rPr lang="pt-BR" dirty="0"/>
              <a:t>	</a:t>
            </a:r>
            <a:r>
              <a:rPr lang="pt-BR" dirty="0" err="1"/>
              <a:t>Y</a:t>
            </a:r>
            <a:endParaRPr lang="pt-BR" dirty="0"/>
          </a:p>
          <a:p>
            <a:r>
              <a:rPr lang="pt-BR" dirty="0"/>
              <a:t>0	0	-0.915	-0.915</a:t>
            </a:r>
          </a:p>
          <a:p>
            <a:r>
              <a:rPr lang="pt-BR" dirty="0"/>
              <a:t>0	1	-0.805	-0.955</a:t>
            </a:r>
          </a:p>
          <a:p>
            <a:r>
              <a:rPr lang="pt-BR" dirty="0"/>
              <a:t>0	2	-0.555	-0.945</a:t>
            </a:r>
          </a:p>
          <a:p>
            <a:r>
              <a:rPr lang="pt-BR" dirty="0"/>
              <a:t>0	3	-0.235	-0.945</a:t>
            </a:r>
          </a:p>
          <a:p>
            <a:r>
              <a:rPr lang="pt-BR" dirty="0"/>
              <a:t>0	4	0.105	-0.945</a:t>
            </a:r>
          </a:p>
          <a:p>
            <a:r>
              <a:rPr lang="pt-BR" dirty="0"/>
              <a:t>0	5	0.485	-0.945 .....</a:t>
            </a:r>
          </a:p>
          <a:p>
            <a:endParaRPr lang="pt-BR" dirty="0"/>
          </a:p>
          <a:p>
            <a:r>
              <a:rPr lang="pt-BR" dirty="0"/>
              <a:t>.......</a:t>
            </a:r>
          </a:p>
          <a:p>
            <a:pPr marL="342900" indent="-342900">
              <a:buAutoNum type="arabicPlain" startAt="7"/>
            </a:pPr>
            <a:r>
              <a:rPr lang="nb-NO" dirty="0"/>
              <a:t>4	0.215	0.945</a:t>
            </a:r>
          </a:p>
          <a:p>
            <a:r>
              <a:rPr lang="nb-NO" dirty="0"/>
              <a:t>7     5	0.575	0.945</a:t>
            </a:r>
          </a:p>
          <a:p>
            <a:r>
              <a:rPr lang="nb-NO" dirty="0"/>
              <a:t>7     6	0.805	0.955</a:t>
            </a:r>
          </a:p>
          <a:p>
            <a:r>
              <a:rPr lang="nb-NO" dirty="0"/>
              <a:t>7     7	0.925	0.915</a:t>
            </a:r>
            <a:endParaRPr lang="en-US" dirty="0"/>
          </a:p>
        </p:txBody>
      </p:sp>
      <p:sp>
        <p:nvSpPr>
          <p:cNvPr id="13" name="Rectangle 12"/>
          <p:cNvSpPr/>
          <p:nvPr/>
        </p:nvSpPr>
        <p:spPr>
          <a:xfrm>
            <a:off x="7420994" y="1569492"/>
            <a:ext cx="4125012" cy="3794077"/>
          </a:xfrm>
          <a:prstGeom prst="rect">
            <a:avLst/>
          </a:prstGeom>
          <a:noFill/>
          <a:ln w="28575">
            <a:solidFill>
              <a:schemeClr val="tx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64858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0" y="0"/>
            <a:ext cx="10515600" cy="1325563"/>
          </a:xfrm>
        </p:spPr>
        <p:txBody>
          <a:bodyPr/>
          <a:lstStyle/>
          <a:p>
            <a:r>
              <a:rPr lang="en-US" dirty="0"/>
              <a:t>3.3 Pixel identification: results (</a:t>
            </a:r>
            <a:r>
              <a:rPr lang="en-US" dirty="0" err="1"/>
              <a:t>i</a:t>
            </a:r>
            <a:r>
              <a:rPr lang="en-US" dirty="0"/>
              <a:t>)</a:t>
            </a:r>
          </a:p>
        </p:txBody>
      </p:sp>
      <p:sp>
        <p:nvSpPr>
          <p:cNvPr id="20" name="TextBox 19"/>
          <p:cNvSpPr txBox="1"/>
          <p:nvPr/>
        </p:nvSpPr>
        <p:spPr>
          <a:xfrm>
            <a:off x="8079475" y="201116"/>
            <a:ext cx="3735221" cy="923330"/>
          </a:xfrm>
          <a:prstGeom prst="rect">
            <a:avLst/>
          </a:prstGeom>
          <a:noFill/>
          <a:ln w="38100">
            <a:solidFill>
              <a:schemeClr val="accent1"/>
            </a:solidFill>
          </a:ln>
        </p:spPr>
        <p:txBody>
          <a:bodyPr wrap="square" rtlCol="0">
            <a:spAutoFit/>
          </a:bodyPr>
          <a:lstStyle/>
          <a:p>
            <a:r>
              <a:rPr lang="en-US" dirty="0"/>
              <a:t>Block 0182 (reconditioned) - Card 88</a:t>
            </a:r>
          </a:p>
          <a:p>
            <a:r>
              <a:rPr lang="en-US" dirty="0"/>
              <a:t>HV = 1250, THR = 100 mV, AF = 50</a:t>
            </a:r>
          </a:p>
          <a:p>
            <a:r>
              <a:rPr lang="en-US" baseline="30000" dirty="0"/>
              <a:t>22</a:t>
            </a:r>
            <a:r>
              <a:rPr lang="en-US" dirty="0"/>
              <a:t>Na source</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r="53097"/>
          <a:stretch/>
        </p:blipFill>
        <p:spPr>
          <a:xfrm>
            <a:off x="0" y="1130300"/>
            <a:ext cx="3529476" cy="2827551"/>
          </a:xfrm>
          <a:prstGeom prst="rect">
            <a:avLst/>
          </a:prstGeom>
        </p:spPr>
      </p:pic>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49347" r="280"/>
          <a:stretch/>
        </p:blipFill>
        <p:spPr>
          <a:xfrm>
            <a:off x="2537" y="3896635"/>
            <a:ext cx="3777892" cy="2818066"/>
          </a:xfrm>
          <a:prstGeom prst="rect">
            <a:avLst/>
          </a:prstGeo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8289"/>
          <a:stretch/>
        </p:blipFill>
        <p:spPr>
          <a:xfrm>
            <a:off x="4423784" y="1325562"/>
            <a:ext cx="7594600" cy="5532438"/>
          </a:xfrm>
          <a:prstGeom prst="rect">
            <a:avLst/>
          </a:prstGeom>
        </p:spPr>
      </p:pic>
      <p:sp>
        <p:nvSpPr>
          <p:cNvPr id="7" name="TextBox 6"/>
          <p:cNvSpPr txBox="1"/>
          <p:nvPr/>
        </p:nvSpPr>
        <p:spPr>
          <a:xfrm>
            <a:off x="3529476" y="1978925"/>
            <a:ext cx="1192649" cy="369332"/>
          </a:xfrm>
          <a:prstGeom prst="rect">
            <a:avLst/>
          </a:prstGeom>
          <a:noFill/>
        </p:spPr>
        <p:txBody>
          <a:bodyPr wrap="square" rtlCol="0">
            <a:spAutoFit/>
          </a:bodyPr>
          <a:lstStyle/>
          <a:p>
            <a:r>
              <a:rPr lang="en-US" dirty="0"/>
              <a:t>6 columns</a:t>
            </a:r>
          </a:p>
        </p:txBody>
      </p:sp>
      <p:sp>
        <p:nvSpPr>
          <p:cNvPr id="11" name="TextBox 10"/>
          <p:cNvSpPr txBox="1"/>
          <p:nvPr/>
        </p:nvSpPr>
        <p:spPr>
          <a:xfrm>
            <a:off x="3529476" y="4691967"/>
            <a:ext cx="1192649" cy="369332"/>
          </a:xfrm>
          <a:prstGeom prst="rect">
            <a:avLst/>
          </a:prstGeom>
          <a:noFill/>
        </p:spPr>
        <p:txBody>
          <a:bodyPr wrap="square" rtlCol="0">
            <a:spAutoFit/>
          </a:bodyPr>
          <a:lstStyle/>
          <a:p>
            <a:r>
              <a:rPr lang="en-US" dirty="0"/>
              <a:t>5 rows</a:t>
            </a:r>
          </a:p>
        </p:txBody>
      </p:sp>
    </p:spTree>
    <p:extLst>
      <p:ext uri="{BB962C8B-B14F-4D97-AF65-F5344CB8AC3E}">
        <p14:creationId xmlns:p14="http://schemas.microsoft.com/office/powerpoint/2010/main" val="1961988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24446"/>
            <a:ext cx="12192000" cy="5733554"/>
          </a:xfrm>
          <a:prstGeom prst="rect">
            <a:avLst/>
          </a:prstGeom>
        </p:spPr>
      </p:pic>
      <p:sp>
        <p:nvSpPr>
          <p:cNvPr id="5" name="Title 1"/>
          <p:cNvSpPr>
            <a:spLocks noGrp="1"/>
          </p:cNvSpPr>
          <p:nvPr>
            <p:ph type="title"/>
          </p:nvPr>
        </p:nvSpPr>
        <p:spPr>
          <a:xfrm>
            <a:off x="0" y="0"/>
            <a:ext cx="10515600" cy="1325563"/>
          </a:xfrm>
        </p:spPr>
        <p:txBody>
          <a:bodyPr/>
          <a:lstStyle/>
          <a:p>
            <a:r>
              <a:rPr lang="en-US" dirty="0"/>
              <a:t>3.3 Pixel identification: results (ii)</a:t>
            </a:r>
          </a:p>
        </p:txBody>
      </p:sp>
      <p:sp>
        <p:nvSpPr>
          <p:cNvPr id="3" name="TextBox 2"/>
          <p:cNvSpPr txBox="1"/>
          <p:nvPr/>
        </p:nvSpPr>
        <p:spPr>
          <a:xfrm>
            <a:off x="4931387" y="3894330"/>
            <a:ext cx="800673" cy="369332"/>
          </a:xfrm>
          <a:prstGeom prst="rect">
            <a:avLst/>
          </a:prstGeom>
          <a:noFill/>
          <a:ln w="38100">
            <a:solidFill>
              <a:srgbClr val="C00000"/>
            </a:solidFill>
          </a:ln>
        </p:spPr>
        <p:txBody>
          <a:bodyPr wrap="square" rtlCol="0">
            <a:spAutoFit/>
          </a:bodyPr>
          <a:lstStyle/>
          <a:p>
            <a:r>
              <a:rPr lang="en-US" b="1"/>
              <a:t>ROWS</a:t>
            </a:r>
          </a:p>
        </p:txBody>
      </p:sp>
      <p:sp>
        <p:nvSpPr>
          <p:cNvPr id="6" name="TextBox 5"/>
          <p:cNvSpPr txBox="1"/>
          <p:nvPr/>
        </p:nvSpPr>
        <p:spPr>
          <a:xfrm>
            <a:off x="8079475" y="201116"/>
            <a:ext cx="3735221" cy="923330"/>
          </a:xfrm>
          <a:prstGeom prst="rect">
            <a:avLst/>
          </a:prstGeom>
          <a:noFill/>
          <a:ln w="38100">
            <a:solidFill>
              <a:schemeClr val="accent1"/>
            </a:solidFill>
          </a:ln>
        </p:spPr>
        <p:txBody>
          <a:bodyPr wrap="square" rtlCol="0">
            <a:spAutoFit/>
          </a:bodyPr>
          <a:lstStyle/>
          <a:p>
            <a:r>
              <a:rPr lang="en-US" dirty="0"/>
              <a:t>Block 0182 (reconditioned) - Card 88</a:t>
            </a:r>
          </a:p>
          <a:p>
            <a:r>
              <a:rPr lang="en-US" dirty="0"/>
              <a:t>HV = 1250, THR = 100 mV, AF = 50</a:t>
            </a:r>
          </a:p>
          <a:p>
            <a:r>
              <a:rPr lang="en-US" baseline="30000" dirty="0"/>
              <a:t>22</a:t>
            </a:r>
            <a:r>
              <a:rPr lang="en-US" dirty="0"/>
              <a:t>Na source</a:t>
            </a:r>
          </a:p>
        </p:txBody>
      </p:sp>
    </p:spTree>
    <p:extLst>
      <p:ext uri="{BB962C8B-B14F-4D97-AF65-F5344CB8AC3E}">
        <p14:creationId xmlns:p14="http://schemas.microsoft.com/office/powerpoint/2010/main" val="20347598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24446"/>
            <a:ext cx="12192000" cy="5733554"/>
          </a:xfrm>
          <a:prstGeom prst="rect">
            <a:avLst/>
          </a:prstGeom>
        </p:spPr>
      </p:pic>
      <p:sp>
        <p:nvSpPr>
          <p:cNvPr id="5" name="Title 1"/>
          <p:cNvSpPr>
            <a:spLocks noGrp="1"/>
          </p:cNvSpPr>
          <p:nvPr>
            <p:ph type="title"/>
          </p:nvPr>
        </p:nvSpPr>
        <p:spPr>
          <a:xfrm>
            <a:off x="0" y="0"/>
            <a:ext cx="10515600" cy="1325563"/>
          </a:xfrm>
        </p:spPr>
        <p:txBody>
          <a:bodyPr/>
          <a:lstStyle/>
          <a:p>
            <a:r>
              <a:rPr lang="en-US" dirty="0"/>
              <a:t>3.3 Pixel identification: results (iii)</a:t>
            </a:r>
          </a:p>
        </p:txBody>
      </p:sp>
      <p:sp>
        <p:nvSpPr>
          <p:cNvPr id="3" name="TextBox 2"/>
          <p:cNvSpPr txBox="1"/>
          <p:nvPr/>
        </p:nvSpPr>
        <p:spPr>
          <a:xfrm>
            <a:off x="4931387" y="3894330"/>
            <a:ext cx="1164612" cy="369332"/>
          </a:xfrm>
          <a:prstGeom prst="rect">
            <a:avLst/>
          </a:prstGeom>
          <a:noFill/>
          <a:ln w="38100">
            <a:solidFill>
              <a:srgbClr val="C00000"/>
            </a:solidFill>
          </a:ln>
        </p:spPr>
        <p:txBody>
          <a:bodyPr wrap="square" rtlCol="0">
            <a:spAutoFit/>
          </a:bodyPr>
          <a:lstStyle/>
          <a:p>
            <a:r>
              <a:rPr lang="en-US" b="1"/>
              <a:t>COLUMNS</a:t>
            </a:r>
          </a:p>
        </p:txBody>
      </p:sp>
      <p:sp>
        <p:nvSpPr>
          <p:cNvPr id="7" name="TextBox 6"/>
          <p:cNvSpPr txBox="1"/>
          <p:nvPr/>
        </p:nvSpPr>
        <p:spPr>
          <a:xfrm>
            <a:off x="8079475" y="201116"/>
            <a:ext cx="3735221" cy="923330"/>
          </a:xfrm>
          <a:prstGeom prst="rect">
            <a:avLst/>
          </a:prstGeom>
          <a:noFill/>
          <a:ln w="38100">
            <a:solidFill>
              <a:schemeClr val="accent1"/>
            </a:solidFill>
          </a:ln>
        </p:spPr>
        <p:txBody>
          <a:bodyPr wrap="square" rtlCol="0">
            <a:spAutoFit/>
          </a:bodyPr>
          <a:lstStyle/>
          <a:p>
            <a:r>
              <a:rPr lang="en-US" dirty="0"/>
              <a:t>Block 0182 (reconditioned) - Card 88</a:t>
            </a:r>
          </a:p>
          <a:p>
            <a:r>
              <a:rPr lang="en-US" dirty="0"/>
              <a:t>HV = 1250, THR = 100 mV, AF = 50</a:t>
            </a:r>
          </a:p>
          <a:p>
            <a:r>
              <a:rPr lang="en-US" baseline="30000" dirty="0"/>
              <a:t>22</a:t>
            </a:r>
            <a:r>
              <a:rPr lang="en-US" dirty="0"/>
              <a:t>Na source</a:t>
            </a:r>
          </a:p>
        </p:txBody>
      </p:sp>
      <p:sp>
        <p:nvSpPr>
          <p:cNvPr id="4" name="TextBox 3"/>
          <p:cNvSpPr txBox="1"/>
          <p:nvPr/>
        </p:nvSpPr>
        <p:spPr>
          <a:xfrm>
            <a:off x="6373504" y="4162567"/>
            <a:ext cx="5441192" cy="1754326"/>
          </a:xfrm>
          <a:prstGeom prst="rect">
            <a:avLst/>
          </a:prstGeom>
          <a:noFill/>
        </p:spPr>
        <p:txBody>
          <a:bodyPr wrap="square" rtlCol="0">
            <a:spAutoFit/>
          </a:bodyPr>
          <a:lstStyle/>
          <a:p>
            <a:pPr marL="285750" indent="-285750">
              <a:buFont typeface="Arial" charset="0"/>
              <a:buChar char="•"/>
            </a:pPr>
            <a:r>
              <a:rPr lang="en-US" dirty="0"/>
              <a:t>Even if only 5 rows have had been identified during the first step, with the single column profiles 6 rows emerge in each column</a:t>
            </a:r>
          </a:p>
          <a:p>
            <a:pPr marL="285750" indent="-285750">
              <a:buFont typeface="Arial" charset="0"/>
              <a:buChar char="•"/>
            </a:pPr>
            <a:r>
              <a:rPr lang="en-US" dirty="0"/>
              <a:t>The initial result must then be corrected! </a:t>
            </a:r>
          </a:p>
          <a:p>
            <a:pPr marL="285750" indent="-285750">
              <a:buFont typeface="Arial" charset="0"/>
              <a:buChar char="•"/>
            </a:pPr>
            <a:r>
              <a:rPr lang="en-US" dirty="0"/>
              <a:t>The row and column limits are redefined and the map with the new limits is drawn</a:t>
            </a:r>
          </a:p>
        </p:txBody>
      </p:sp>
    </p:spTree>
    <p:extLst>
      <p:ext uri="{BB962C8B-B14F-4D97-AF65-F5344CB8AC3E}">
        <p14:creationId xmlns:p14="http://schemas.microsoft.com/office/powerpoint/2010/main" val="11274637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0" y="0"/>
            <a:ext cx="10515600" cy="1325563"/>
          </a:xfrm>
        </p:spPr>
        <p:txBody>
          <a:bodyPr/>
          <a:lstStyle/>
          <a:p>
            <a:r>
              <a:rPr lang="en-US" dirty="0"/>
              <a:t>3.3 Pixel identification: results (iv)</a:t>
            </a:r>
          </a:p>
        </p:txBody>
      </p:sp>
      <p:sp>
        <p:nvSpPr>
          <p:cNvPr id="5" name="TextBox 4"/>
          <p:cNvSpPr txBox="1"/>
          <p:nvPr/>
        </p:nvSpPr>
        <p:spPr>
          <a:xfrm>
            <a:off x="8079475" y="201116"/>
            <a:ext cx="3735221" cy="923330"/>
          </a:xfrm>
          <a:prstGeom prst="rect">
            <a:avLst/>
          </a:prstGeom>
          <a:noFill/>
          <a:ln w="38100">
            <a:solidFill>
              <a:schemeClr val="accent1"/>
            </a:solidFill>
          </a:ln>
        </p:spPr>
        <p:txBody>
          <a:bodyPr wrap="square" rtlCol="0">
            <a:spAutoFit/>
          </a:bodyPr>
          <a:lstStyle/>
          <a:p>
            <a:r>
              <a:rPr lang="en-US" dirty="0"/>
              <a:t>Block 0182 (reconditioned) - Card 88</a:t>
            </a:r>
          </a:p>
          <a:p>
            <a:r>
              <a:rPr lang="en-US" dirty="0"/>
              <a:t>HV = 1250, THR = 100 mV, AF = 50</a:t>
            </a:r>
          </a:p>
          <a:p>
            <a:r>
              <a:rPr lang="en-US" baseline="30000" dirty="0"/>
              <a:t>22</a:t>
            </a:r>
            <a:r>
              <a:rPr lang="en-US" dirty="0"/>
              <a:t>Na source</a:t>
            </a:r>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t="5755"/>
          <a:stretch/>
        </p:blipFill>
        <p:spPr>
          <a:xfrm>
            <a:off x="101410" y="1009933"/>
            <a:ext cx="7594600" cy="5685347"/>
          </a:xfrm>
          <a:prstGeom prst="rect">
            <a:avLst/>
          </a:prstGeom>
        </p:spPr>
      </p:pic>
      <p:sp>
        <p:nvSpPr>
          <p:cNvPr id="7" name="TextBox 6"/>
          <p:cNvSpPr txBox="1"/>
          <p:nvPr/>
        </p:nvSpPr>
        <p:spPr>
          <a:xfrm>
            <a:off x="8079475" y="1678675"/>
            <a:ext cx="3735221" cy="1477328"/>
          </a:xfrm>
          <a:prstGeom prst="rect">
            <a:avLst/>
          </a:prstGeom>
          <a:noFill/>
        </p:spPr>
        <p:txBody>
          <a:bodyPr wrap="square" rtlCol="0">
            <a:spAutoFit/>
          </a:bodyPr>
          <a:lstStyle/>
          <a:p>
            <a:pPr marL="285750" indent="-285750">
              <a:buFont typeface="Arial" charset="0"/>
              <a:buChar char="•"/>
            </a:pPr>
            <a:r>
              <a:rPr lang="en-US" dirty="0"/>
              <a:t>The new map and the new set limits reflect the observations of single rows and columns</a:t>
            </a:r>
          </a:p>
          <a:p>
            <a:pPr marL="285750" indent="-285750">
              <a:buFont typeface="Arial" charset="0"/>
              <a:buChar char="•"/>
            </a:pPr>
            <a:r>
              <a:rPr lang="en-US" dirty="0"/>
              <a:t>Anyway, only a 6x6 matrix of pixels is expected</a:t>
            </a:r>
          </a:p>
        </p:txBody>
      </p:sp>
    </p:spTree>
    <p:extLst>
      <p:ext uri="{BB962C8B-B14F-4D97-AF65-F5344CB8AC3E}">
        <p14:creationId xmlns:p14="http://schemas.microsoft.com/office/powerpoint/2010/main" val="15453372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0" y="0"/>
            <a:ext cx="10515600" cy="1325563"/>
          </a:xfrm>
        </p:spPr>
        <p:txBody>
          <a:bodyPr/>
          <a:lstStyle/>
          <a:p>
            <a:r>
              <a:rPr lang="en-US" dirty="0"/>
              <a:t>3.3 Pixel identification: results (v)</a:t>
            </a:r>
          </a:p>
        </p:txBody>
      </p:sp>
      <p:sp>
        <p:nvSpPr>
          <p:cNvPr id="3" name="TextBox 2"/>
          <p:cNvSpPr txBox="1"/>
          <p:nvPr/>
        </p:nvSpPr>
        <p:spPr>
          <a:xfrm>
            <a:off x="7438030" y="1569493"/>
            <a:ext cx="4612943" cy="1754326"/>
          </a:xfrm>
          <a:prstGeom prst="rect">
            <a:avLst/>
          </a:prstGeom>
          <a:noFill/>
        </p:spPr>
        <p:txBody>
          <a:bodyPr wrap="square" rtlCol="0">
            <a:spAutoFit/>
          </a:bodyPr>
          <a:lstStyle/>
          <a:p>
            <a:r>
              <a:rPr lang="pt-BR" dirty="0"/>
              <a:t>PIXEL L	PIXEL C	</a:t>
            </a:r>
            <a:r>
              <a:rPr lang="pt-BR" dirty="0" err="1"/>
              <a:t>X</a:t>
            </a:r>
            <a:r>
              <a:rPr lang="pt-BR" dirty="0"/>
              <a:t>	</a:t>
            </a:r>
            <a:r>
              <a:rPr lang="pt-BR" dirty="0" err="1"/>
              <a:t>Y</a:t>
            </a:r>
            <a:endParaRPr lang="pt-BR" dirty="0"/>
          </a:p>
          <a:p>
            <a:r>
              <a:rPr lang="pt-BR" dirty="0"/>
              <a:t>0	0	-0.845	-0.875</a:t>
            </a:r>
          </a:p>
          <a:p>
            <a:r>
              <a:rPr lang="pt-BR" dirty="0"/>
              <a:t>0	1	-0.635	-0.875</a:t>
            </a:r>
          </a:p>
          <a:p>
            <a:r>
              <a:rPr lang="pt-BR" dirty="0"/>
              <a:t>0	2	-0.385	-0.865</a:t>
            </a:r>
          </a:p>
          <a:p>
            <a:r>
              <a:rPr lang="pt-BR" dirty="0"/>
              <a:t>0	3	0.105	-0.855</a:t>
            </a:r>
          </a:p>
          <a:p>
            <a:r>
              <a:rPr lang="pt-BR" dirty="0"/>
              <a:t>0	4	0.405	-0.855 .....</a:t>
            </a:r>
            <a:endParaRPr lang="en-US" dirty="0"/>
          </a:p>
        </p:txBody>
      </p:sp>
      <p:sp>
        <p:nvSpPr>
          <p:cNvPr id="13" name="Rectangle 12"/>
          <p:cNvSpPr/>
          <p:nvPr/>
        </p:nvSpPr>
        <p:spPr>
          <a:xfrm>
            <a:off x="7420994" y="1569492"/>
            <a:ext cx="4125012" cy="1754327"/>
          </a:xfrm>
          <a:prstGeom prst="rect">
            <a:avLst/>
          </a:prstGeom>
          <a:noFill/>
          <a:ln w="28575">
            <a:solidFill>
              <a:schemeClr val="tx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8079475" y="201116"/>
            <a:ext cx="3735221" cy="923330"/>
          </a:xfrm>
          <a:prstGeom prst="rect">
            <a:avLst/>
          </a:prstGeom>
          <a:noFill/>
          <a:ln w="38100">
            <a:solidFill>
              <a:schemeClr val="accent1"/>
            </a:solidFill>
          </a:ln>
        </p:spPr>
        <p:txBody>
          <a:bodyPr wrap="square" rtlCol="0">
            <a:spAutoFit/>
          </a:bodyPr>
          <a:lstStyle/>
          <a:p>
            <a:r>
              <a:rPr lang="en-US" dirty="0"/>
              <a:t>Block 0182 (reconditioned) - Card 88</a:t>
            </a:r>
          </a:p>
          <a:p>
            <a:r>
              <a:rPr lang="en-US" dirty="0"/>
              <a:t>HV = 1250, THR = 100 mV, AF = 50</a:t>
            </a:r>
          </a:p>
          <a:p>
            <a:r>
              <a:rPr lang="en-US" baseline="30000" dirty="0"/>
              <a:t>22</a:t>
            </a:r>
            <a:r>
              <a:rPr lang="en-US" dirty="0"/>
              <a:t>Na source</a:t>
            </a: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5254"/>
          <a:stretch/>
        </p:blipFill>
        <p:spPr>
          <a:xfrm>
            <a:off x="0" y="1124446"/>
            <a:ext cx="7260609" cy="5464213"/>
          </a:xfrm>
          <a:prstGeom prst="rect">
            <a:avLst/>
          </a:prstGeom>
        </p:spPr>
      </p:pic>
      <p:sp>
        <p:nvSpPr>
          <p:cNvPr id="6" name="TextBox 5"/>
          <p:cNvSpPr txBox="1"/>
          <p:nvPr/>
        </p:nvSpPr>
        <p:spPr>
          <a:xfrm>
            <a:off x="7420994" y="3370992"/>
            <a:ext cx="4234194" cy="2862322"/>
          </a:xfrm>
          <a:prstGeom prst="rect">
            <a:avLst/>
          </a:prstGeom>
          <a:noFill/>
        </p:spPr>
        <p:txBody>
          <a:bodyPr wrap="square" rtlCol="0">
            <a:spAutoFit/>
          </a:bodyPr>
          <a:lstStyle/>
          <a:p>
            <a:pPr marL="285750" indent="-285750">
              <a:buFont typeface="Arial" charset="0"/>
              <a:buChar char="•"/>
            </a:pPr>
            <a:r>
              <a:rPr lang="en-US" dirty="0"/>
              <a:t>If the obtained matrix is not 8x8, there’s no way to understand which rows or columns are missing</a:t>
            </a:r>
            <a:r>
              <a:rPr lang="is-IS" dirty="0"/>
              <a:t>…. </a:t>
            </a:r>
            <a:r>
              <a:rPr lang="en-US" dirty="0"/>
              <a:t>W</a:t>
            </a:r>
            <a:r>
              <a:rPr lang="is-IS" dirty="0"/>
              <a:t>e can in principle suppose that they are the side rows and columns, but this is not always determined</a:t>
            </a:r>
          </a:p>
          <a:p>
            <a:pPr marL="285750" indent="-285750">
              <a:buFont typeface="Arial" charset="0"/>
              <a:buChar char="•"/>
            </a:pPr>
            <a:r>
              <a:rPr lang="is-IS" dirty="0"/>
              <a:t>So, the algorithm is not able to associate the pixel position to right index... </a:t>
            </a:r>
            <a:r>
              <a:rPr lang="en-US" dirty="0"/>
              <a:t>T</a:t>
            </a:r>
            <a:r>
              <a:rPr lang="is-IS" dirty="0"/>
              <a:t>he output file must be checked, knowing that the order of filling is </a:t>
            </a:r>
            <a:r>
              <a:rPr lang="en-US" dirty="0"/>
              <a:t>by lines, as</a:t>
            </a:r>
            <a:endParaRPr lang="is-IS"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1313" y="2291686"/>
            <a:ext cx="621731" cy="621731"/>
          </a:xfrm>
          <a:prstGeom prst="rect">
            <a:avLst/>
          </a:prstGeom>
        </p:spPr>
      </p:pic>
      <p:cxnSp>
        <p:nvCxnSpPr>
          <p:cNvPr id="10" name="Straight Arrow Connector 9"/>
          <p:cNvCxnSpPr/>
          <p:nvPr/>
        </p:nvCxnSpPr>
        <p:spPr>
          <a:xfrm flipV="1">
            <a:off x="8052178" y="6741994"/>
            <a:ext cx="1894907" cy="136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V="1">
            <a:off x="8052177" y="6534067"/>
            <a:ext cx="1894907" cy="136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8052176" y="6326140"/>
            <a:ext cx="1894907" cy="136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7420994" y="6515963"/>
            <a:ext cx="900752" cy="369332"/>
          </a:xfrm>
          <a:prstGeom prst="rect">
            <a:avLst/>
          </a:prstGeom>
          <a:noFill/>
        </p:spPr>
        <p:txBody>
          <a:bodyPr wrap="square" rtlCol="0">
            <a:spAutoFit/>
          </a:bodyPr>
          <a:lstStyle/>
          <a:p>
            <a:r>
              <a:rPr lang="en-US"/>
              <a:t>start</a:t>
            </a:r>
          </a:p>
        </p:txBody>
      </p:sp>
      <p:sp>
        <p:nvSpPr>
          <p:cNvPr id="16" name="TextBox 15"/>
          <p:cNvSpPr txBox="1"/>
          <p:nvPr/>
        </p:nvSpPr>
        <p:spPr>
          <a:xfrm>
            <a:off x="10107468" y="6104996"/>
            <a:ext cx="793705" cy="369332"/>
          </a:xfrm>
          <a:prstGeom prst="rect">
            <a:avLst/>
          </a:prstGeom>
          <a:noFill/>
        </p:spPr>
        <p:txBody>
          <a:bodyPr wrap="square" rtlCol="0">
            <a:spAutoFit/>
          </a:bodyPr>
          <a:lstStyle/>
          <a:p>
            <a:r>
              <a:rPr lang="en-US" dirty="0"/>
              <a:t>end</a:t>
            </a:r>
          </a:p>
        </p:txBody>
      </p:sp>
    </p:spTree>
    <p:extLst>
      <p:ext uri="{BB962C8B-B14F-4D97-AF65-F5344CB8AC3E}">
        <p14:creationId xmlns:p14="http://schemas.microsoft.com/office/powerpoint/2010/main" val="16793217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515600" cy="1325563"/>
          </a:xfrm>
        </p:spPr>
        <p:txBody>
          <a:bodyPr/>
          <a:lstStyle/>
          <a:p>
            <a:r>
              <a:rPr lang="en-US" dirty="0"/>
              <a:t>1. Raw data analysis</a:t>
            </a:r>
          </a:p>
        </p:txBody>
      </p:sp>
      <p:sp>
        <p:nvSpPr>
          <p:cNvPr id="4" name="TextBox 3"/>
          <p:cNvSpPr txBox="1"/>
          <p:nvPr/>
        </p:nvSpPr>
        <p:spPr>
          <a:xfrm>
            <a:off x="109183" y="1214651"/>
            <a:ext cx="9007522" cy="3693319"/>
          </a:xfrm>
          <a:prstGeom prst="rect">
            <a:avLst/>
          </a:prstGeom>
          <a:noFill/>
        </p:spPr>
        <p:txBody>
          <a:bodyPr wrap="square" rtlCol="0">
            <a:spAutoFit/>
          </a:bodyPr>
          <a:lstStyle/>
          <a:p>
            <a:pPr marL="285750" indent="-285750">
              <a:buFont typeface="Arial" charset="0"/>
              <a:buChar char="•"/>
            </a:pPr>
            <a:r>
              <a:rPr lang="en-US" dirty="0"/>
              <a:t>Data file contains the entries of each read-out channel (8 channels on PXI)</a:t>
            </a:r>
          </a:p>
          <a:p>
            <a:pPr marL="285750" indent="-285750">
              <a:buFont typeface="Arial" charset="0"/>
              <a:buChar char="•"/>
            </a:pPr>
            <a:r>
              <a:rPr lang="en-US" dirty="0"/>
              <a:t>The first 4 correspond to the amplified signals of the 4 PMs of the block, the fifth to the amplified sum, the others are empty (baseline only)</a:t>
            </a:r>
          </a:p>
          <a:p>
            <a:pPr marL="285750" indent="-285750">
              <a:buFont typeface="Arial" charset="0"/>
              <a:buChar char="•"/>
            </a:pPr>
            <a:r>
              <a:rPr lang="en-US" dirty="0"/>
              <a:t>The data are just read with no selection and the sum is recalculated with the 4 PMs signals (it could differ from the one collected by the PXI)</a:t>
            </a:r>
          </a:p>
          <a:p>
            <a:pPr marL="285750" indent="-285750">
              <a:buFont typeface="Arial" charset="0"/>
              <a:buChar char="•"/>
            </a:pPr>
            <a:endParaRPr lang="en-US" dirty="0"/>
          </a:p>
          <a:p>
            <a:pPr marL="285750" indent="-285750">
              <a:buFont typeface="Arial" charset="0"/>
              <a:buChar char="•"/>
            </a:pPr>
            <a:r>
              <a:rPr lang="en-US" dirty="0"/>
              <a:t>The following plot are produced:</a:t>
            </a:r>
          </a:p>
          <a:p>
            <a:pPr marL="742950" lvl="1" indent="-285750">
              <a:buFont typeface="Arial" charset="0"/>
              <a:buChar char="•"/>
            </a:pPr>
            <a:r>
              <a:rPr lang="en-US" dirty="0"/>
              <a:t>Signal amplitude spectrum of the 4 PMs – log scale</a:t>
            </a:r>
          </a:p>
          <a:p>
            <a:pPr marL="742950" lvl="1" indent="-285750">
              <a:buFont typeface="Arial" charset="0"/>
              <a:buChar char="•"/>
            </a:pPr>
            <a:r>
              <a:rPr lang="en-US" dirty="0"/>
              <a:t>Flood map (no correction or selection)</a:t>
            </a:r>
          </a:p>
          <a:p>
            <a:pPr marL="742950" lvl="1" indent="-285750">
              <a:buFont typeface="Arial" charset="0"/>
              <a:buChar char="•"/>
            </a:pPr>
            <a:r>
              <a:rPr lang="en-US" dirty="0"/>
              <a:t>1D integrated X and Y position profiles</a:t>
            </a:r>
          </a:p>
          <a:p>
            <a:pPr marL="742950" lvl="1" indent="-285750">
              <a:buFont typeface="Arial" charset="0"/>
              <a:buChar char="•"/>
            </a:pPr>
            <a:r>
              <a:rPr lang="en-US" dirty="0"/>
              <a:t>Energy spectrum (amplitude spectrum of the sum)</a:t>
            </a:r>
          </a:p>
          <a:p>
            <a:pPr marL="285750" indent="-285750">
              <a:buFont typeface="Arial" charset="0"/>
              <a:buChar char="•"/>
            </a:pPr>
            <a:r>
              <a:rPr lang="en-US" dirty="0"/>
              <a:t>A ROOT output file stores these plots and is saved in the RUN folder with the name </a:t>
            </a:r>
          </a:p>
          <a:p>
            <a:pPr marL="742950" lvl="1" indent="-285750">
              <a:buFont typeface="Arial" charset="0"/>
              <a:buChar char="•"/>
            </a:pPr>
            <a:r>
              <a:rPr lang="en-US" dirty="0" err="1"/>
              <a:t>output_RUNXXXXX.root</a:t>
            </a:r>
            <a:r>
              <a:rPr lang="en-US" dirty="0"/>
              <a:t> </a:t>
            </a:r>
          </a:p>
        </p:txBody>
      </p:sp>
      <p:sp>
        <p:nvSpPr>
          <p:cNvPr id="5" name="TextBox 4"/>
          <p:cNvSpPr txBox="1"/>
          <p:nvPr/>
        </p:nvSpPr>
        <p:spPr>
          <a:xfrm>
            <a:off x="7438030" y="4626591"/>
            <a:ext cx="4421874" cy="2031325"/>
          </a:xfrm>
          <a:prstGeom prst="rect">
            <a:avLst/>
          </a:prstGeom>
          <a:noFill/>
          <a:ln w="38100">
            <a:solidFill>
              <a:srgbClr val="C00000"/>
            </a:solidFill>
          </a:ln>
        </p:spPr>
        <p:txBody>
          <a:bodyPr wrap="square" rtlCol="0">
            <a:spAutoFit/>
          </a:bodyPr>
          <a:lstStyle/>
          <a:p>
            <a:r>
              <a:rPr lang="en-US" dirty="0"/>
              <a:t>Macro file</a:t>
            </a:r>
          </a:p>
          <a:p>
            <a:r>
              <a:rPr lang="en-US" dirty="0" err="1">
                <a:solidFill>
                  <a:srgbClr val="C00000"/>
                </a:solidFill>
              </a:rPr>
              <a:t>analyse_BGO.C</a:t>
            </a:r>
            <a:endParaRPr lang="en-US" dirty="0">
              <a:solidFill>
                <a:srgbClr val="C00000"/>
              </a:solidFill>
            </a:endParaRPr>
          </a:p>
          <a:p>
            <a:r>
              <a:rPr lang="en-US" dirty="0"/>
              <a:t>Executed as </a:t>
            </a:r>
          </a:p>
          <a:p>
            <a:r>
              <a:rPr lang="en-US" dirty="0" err="1">
                <a:solidFill>
                  <a:srgbClr val="C00000"/>
                </a:solidFill>
              </a:rPr>
              <a:t>analyse_BGO</a:t>
            </a:r>
            <a:r>
              <a:rPr lang="en-US" dirty="0">
                <a:solidFill>
                  <a:srgbClr val="C00000"/>
                </a:solidFill>
              </a:rPr>
              <a:t>(</a:t>
            </a:r>
            <a:r>
              <a:rPr lang="en-US" dirty="0" err="1">
                <a:solidFill>
                  <a:srgbClr val="C00000"/>
                </a:solidFill>
              </a:rPr>
              <a:t>Nrun</a:t>
            </a:r>
            <a:r>
              <a:rPr lang="en-US" dirty="0">
                <a:solidFill>
                  <a:srgbClr val="C00000"/>
                </a:solidFill>
              </a:rPr>
              <a:t>)</a:t>
            </a:r>
            <a:r>
              <a:rPr lang="en-US" dirty="0"/>
              <a:t> </a:t>
            </a:r>
          </a:p>
          <a:p>
            <a:r>
              <a:rPr lang="en-US" dirty="0"/>
              <a:t>where </a:t>
            </a:r>
            <a:r>
              <a:rPr lang="en-US" dirty="0" err="1"/>
              <a:t>Nrun</a:t>
            </a:r>
            <a:r>
              <a:rPr lang="en-US" dirty="0"/>
              <a:t> is the run number with only the significant digits (EX: 16 is enough, not necessary 00016)</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2417" y="4681183"/>
            <a:ext cx="860191" cy="860191"/>
          </a:xfrm>
          <a:prstGeom prst="rect">
            <a:avLst/>
          </a:prstGeom>
        </p:spPr>
      </p:pic>
    </p:spTree>
    <p:extLst>
      <p:ext uri="{BB962C8B-B14F-4D97-AF65-F5344CB8AC3E}">
        <p14:creationId xmlns:p14="http://schemas.microsoft.com/office/powerpoint/2010/main" val="21011162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0" y="0"/>
            <a:ext cx="10515600" cy="1325563"/>
          </a:xfrm>
        </p:spPr>
        <p:txBody>
          <a:bodyPr/>
          <a:lstStyle/>
          <a:p>
            <a:r>
              <a:rPr lang="en-US" dirty="0"/>
              <a:t>4. Pixel energy calibration</a:t>
            </a:r>
          </a:p>
        </p:txBody>
      </p:sp>
      <p:sp>
        <p:nvSpPr>
          <p:cNvPr id="2" name="TextBox 1">
            <a:extLst>
              <a:ext uri="{FF2B5EF4-FFF2-40B4-BE49-F238E27FC236}">
                <a16:creationId xmlns:a16="http://schemas.microsoft.com/office/drawing/2014/main" id="{65B4E15C-3970-4240-9AA6-5ED7A19CDC14}"/>
              </a:ext>
            </a:extLst>
          </p:cNvPr>
          <p:cNvSpPr txBox="1"/>
          <p:nvPr/>
        </p:nvSpPr>
        <p:spPr>
          <a:xfrm>
            <a:off x="86497" y="1000897"/>
            <a:ext cx="6536725" cy="5355312"/>
          </a:xfrm>
          <a:prstGeom prst="rect">
            <a:avLst/>
          </a:prstGeom>
          <a:noFill/>
        </p:spPr>
        <p:txBody>
          <a:bodyPr wrap="square" rtlCol="0">
            <a:spAutoFit/>
          </a:bodyPr>
          <a:lstStyle/>
          <a:p>
            <a:pPr algn="just"/>
            <a:r>
              <a:rPr lang="fr-FR" dirty="0"/>
              <a:t>At the end of the pixel identification </a:t>
            </a:r>
            <a:r>
              <a:rPr lang="fr-FR" dirty="0" err="1"/>
              <a:t>process</a:t>
            </a:r>
            <a:r>
              <a:rPr lang="fr-FR" dirty="0"/>
              <a:t>, </a:t>
            </a:r>
            <a:r>
              <a:rPr lang="fr-FR" dirty="0" err="1"/>
              <a:t>you</a:t>
            </a:r>
            <a:r>
              <a:rPr lang="fr-FR" dirty="0"/>
              <a:t> know the position of </a:t>
            </a:r>
            <a:r>
              <a:rPr lang="fr-FR" dirty="0" err="1"/>
              <a:t>each</a:t>
            </a:r>
            <a:r>
              <a:rPr lang="fr-FR" dirty="0"/>
              <a:t> pixel, </a:t>
            </a:r>
            <a:r>
              <a:rPr lang="fr-FR" dirty="0" err="1"/>
              <a:t>with</a:t>
            </a:r>
            <a:r>
              <a:rPr lang="fr-FR" dirty="0"/>
              <a:t> X and Y </a:t>
            </a:r>
            <a:r>
              <a:rPr lang="fr-FR" dirty="0" err="1"/>
              <a:t>coordinates</a:t>
            </a:r>
            <a:r>
              <a:rPr lang="fr-FR" dirty="0"/>
              <a:t>. The </a:t>
            </a:r>
            <a:r>
              <a:rPr lang="fr-FR" dirty="0" err="1"/>
              <a:t>next</a:t>
            </a:r>
            <a:r>
              <a:rPr lang="fr-FR" dirty="0"/>
              <a:t> stage </a:t>
            </a:r>
            <a:r>
              <a:rPr lang="fr-FR" dirty="0" err="1"/>
              <a:t>involves</a:t>
            </a:r>
            <a:r>
              <a:rPr lang="fr-FR" dirty="0"/>
              <a:t> the assignation of </a:t>
            </a:r>
            <a:r>
              <a:rPr lang="fr-FR" dirty="0" err="1"/>
              <a:t>each</a:t>
            </a:r>
            <a:r>
              <a:rPr lang="fr-FR" dirty="0"/>
              <a:t> </a:t>
            </a:r>
            <a:r>
              <a:rPr lang="fr-FR" dirty="0" err="1"/>
              <a:t>event</a:t>
            </a:r>
            <a:r>
              <a:rPr lang="fr-FR" dirty="0"/>
              <a:t> to a single pixel, and </a:t>
            </a:r>
            <a:r>
              <a:rPr lang="fr-FR" dirty="0" err="1"/>
              <a:t>it</a:t>
            </a:r>
            <a:r>
              <a:rPr lang="fr-FR" dirty="0"/>
              <a:t> </a:t>
            </a:r>
            <a:r>
              <a:rPr lang="fr-FR" dirty="0" err="1"/>
              <a:t>is</a:t>
            </a:r>
            <a:r>
              <a:rPr lang="fr-FR" dirty="0"/>
              <a:t> </a:t>
            </a:r>
            <a:r>
              <a:rPr lang="fr-FR" dirty="0" err="1"/>
              <a:t>performed</a:t>
            </a:r>
            <a:r>
              <a:rPr lang="fr-FR" dirty="0"/>
              <a:t> via the </a:t>
            </a:r>
            <a:r>
              <a:rPr lang="fr-FR" dirty="0" err="1"/>
              <a:t>calculation</a:t>
            </a:r>
            <a:r>
              <a:rPr lang="fr-FR" dirty="0"/>
              <a:t> of </a:t>
            </a:r>
            <a:r>
              <a:rPr lang="fr-FR" dirty="0" err="1"/>
              <a:t>two</a:t>
            </a:r>
            <a:r>
              <a:rPr lang="fr-FR" dirty="0"/>
              <a:t> </a:t>
            </a:r>
            <a:r>
              <a:rPr lang="fr-FR" dirty="0" err="1"/>
              <a:t>outer</a:t>
            </a:r>
            <a:r>
              <a:rPr lang="fr-FR" dirty="0"/>
              <a:t> </a:t>
            </a:r>
            <a:r>
              <a:rPr lang="fr-FR" dirty="0" err="1"/>
              <a:t>products</a:t>
            </a:r>
            <a:r>
              <a:rPr lang="fr-FR" dirty="0"/>
              <a:t> per </a:t>
            </a:r>
            <a:r>
              <a:rPr lang="fr-FR" dirty="0" err="1"/>
              <a:t>events</a:t>
            </a:r>
            <a:r>
              <a:rPr lang="fr-FR" dirty="0"/>
              <a:t>, once the </a:t>
            </a:r>
            <a:r>
              <a:rPr lang="fr-FR" dirty="0" err="1"/>
              <a:t>event</a:t>
            </a:r>
            <a:r>
              <a:rPr lang="fr-FR" dirty="0"/>
              <a:t> position </a:t>
            </a:r>
            <a:r>
              <a:rPr lang="fr-FR" dirty="0" err="1"/>
              <a:t>is</a:t>
            </a:r>
            <a:r>
              <a:rPr lang="fr-FR" dirty="0"/>
              <a:t> </a:t>
            </a:r>
            <a:r>
              <a:rPr lang="fr-FR" dirty="0" err="1"/>
              <a:t>reconstructed</a:t>
            </a:r>
            <a:r>
              <a:rPr lang="fr-FR" dirty="0"/>
              <a:t>. </a:t>
            </a:r>
          </a:p>
          <a:p>
            <a:pPr algn="just"/>
            <a:r>
              <a:rPr lang="en" dirty="0"/>
              <a:t>The even data assignment is done by calculating the minimal distance between a column and a row average point (average position between two pseudo-pixels) with respect to the reconstructed event and then calculating two outer products, between the vector connecting the reconstructed point and closest column (row) average point and the vector connecting this</a:t>
            </a:r>
          </a:p>
          <a:p>
            <a:pPr algn="just"/>
            <a:r>
              <a:rPr lang="en" dirty="0"/>
              <a:t>average point to the previous or next one on the same column (row). The sign of the products defines the column (row) where to assign the interaction. Knowing the relative position of</a:t>
            </a:r>
          </a:p>
          <a:p>
            <a:pPr algn="just"/>
            <a:r>
              <a:rPr lang="en" dirty="0"/>
              <a:t>the interaction point with respect to the two minimal distance points on row and column, the correct pseudo-pixel is identified.</a:t>
            </a:r>
          </a:p>
          <a:p>
            <a:endParaRPr lang="fr-FR" dirty="0"/>
          </a:p>
          <a:p>
            <a:endParaRPr lang="fr-FR" dirty="0"/>
          </a:p>
          <a:p>
            <a:r>
              <a:rPr lang="fr-FR" dirty="0"/>
              <a:t>All </a:t>
            </a:r>
            <a:r>
              <a:rPr lang="fr-FR" dirty="0" err="1"/>
              <a:t>is</a:t>
            </a:r>
            <a:r>
              <a:rPr lang="fr-FR" dirty="0"/>
              <a:t> </a:t>
            </a:r>
            <a:r>
              <a:rPr lang="fr-FR" dirty="0" err="1"/>
              <a:t>included</a:t>
            </a:r>
            <a:r>
              <a:rPr lang="fr-FR" dirty="0"/>
              <a:t> in </a:t>
            </a:r>
            <a:r>
              <a:rPr lang="fr-FR" dirty="0" err="1">
                <a:highlight>
                  <a:srgbClr val="FFFF00"/>
                </a:highlight>
              </a:rPr>
              <a:t>pixel_Ecal.C</a:t>
            </a:r>
            <a:r>
              <a:rPr lang="fr-FR" dirty="0"/>
              <a:t>, </a:t>
            </a:r>
            <a:r>
              <a:rPr lang="fr-FR" dirty="0" err="1"/>
              <a:t>with</a:t>
            </a:r>
            <a:r>
              <a:rPr lang="fr-FR" dirty="0"/>
              <a:t> the </a:t>
            </a:r>
            <a:r>
              <a:rPr lang="fr-FR" dirty="0" err="1"/>
              <a:t>functions</a:t>
            </a:r>
            <a:r>
              <a:rPr lang="fr-FR" dirty="0"/>
              <a:t> in </a:t>
            </a:r>
            <a:r>
              <a:rPr lang="fr-FR" dirty="0" err="1">
                <a:highlight>
                  <a:srgbClr val="FFFF00"/>
                </a:highlight>
              </a:rPr>
              <a:t>functions.h</a:t>
            </a:r>
            <a:endParaRPr lang="fr-FR" dirty="0">
              <a:highlight>
                <a:srgbClr val="FFFF00"/>
              </a:highlight>
            </a:endParaRPr>
          </a:p>
        </p:txBody>
      </p:sp>
      <p:pic>
        <p:nvPicPr>
          <p:cNvPr id="5" name="Picture 4">
            <a:extLst>
              <a:ext uri="{FF2B5EF4-FFF2-40B4-BE49-F238E27FC236}">
                <a16:creationId xmlns:a16="http://schemas.microsoft.com/office/drawing/2014/main" id="{E9632B68-5E91-9A46-883C-D2787E3F72CA}"/>
              </a:ext>
            </a:extLst>
          </p:cNvPr>
          <p:cNvPicPr>
            <a:picLocks noChangeAspect="1"/>
          </p:cNvPicPr>
          <p:nvPr/>
        </p:nvPicPr>
        <p:blipFill>
          <a:blip r:embed="rId2"/>
          <a:stretch>
            <a:fillRect/>
          </a:stretch>
        </p:blipFill>
        <p:spPr>
          <a:xfrm>
            <a:off x="6880654" y="937054"/>
            <a:ext cx="4920049" cy="4920049"/>
          </a:xfrm>
          <a:prstGeom prst="rect">
            <a:avLst/>
          </a:prstGeom>
        </p:spPr>
      </p:pic>
    </p:spTree>
    <p:extLst>
      <p:ext uri="{BB962C8B-B14F-4D97-AF65-F5344CB8AC3E}">
        <p14:creationId xmlns:p14="http://schemas.microsoft.com/office/powerpoint/2010/main" val="15649109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80A4353-C7C2-8D4D-8097-B84CFC41AE30}"/>
              </a:ext>
            </a:extLst>
          </p:cNvPr>
          <p:cNvSpPr>
            <a:spLocks noGrp="1"/>
          </p:cNvSpPr>
          <p:nvPr>
            <p:ph type="title"/>
          </p:nvPr>
        </p:nvSpPr>
        <p:spPr>
          <a:xfrm>
            <a:off x="0" y="0"/>
            <a:ext cx="10515600" cy="1325563"/>
          </a:xfrm>
        </p:spPr>
        <p:txBody>
          <a:bodyPr/>
          <a:lstStyle/>
          <a:p>
            <a:r>
              <a:rPr lang="en-US" dirty="0"/>
              <a:t>4. Pixel energy calibration (ii)</a:t>
            </a:r>
          </a:p>
        </p:txBody>
      </p:sp>
      <p:sp>
        <p:nvSpPr>
          <p:cNvPr id="5" name="TextBox 4">
            <a:extLst>
              <a:ext uri="{FF2B5EF4-FFF2-40B4-BE49-F238E27FC236}">
                <a16:creationId xmlns:a16="http://schemas.microsoft.com/office/drawing/2014/main" id="{49507983-ED5B-AA4A-B945-D1F5693B7FF3}"/>
              </a:ext>
            </a:extLst>
          </p:cNvPr>
          <p:cNvSpPr txBox="1"/>
          <p:nvPr/>
        </p:nvSpPr>
        <p:spPr>
          <a:xfrm>
            <a:off x="86497" y="1325563"/>
            <a:ext cx="6536725" cy="1200329"/>
          </a:xfrm>
          <a:prstGeom prst="rect">
            <a:avLst/>
          </a:prstGeom>
          <a:noFill/>
        </p:spPr>
        <p:txBody>
          <a:bodyPr wrap="square" rtlCol="0">
            <a:spAutoFit/>
          </a:bodyPr>
          <a:lstStyle/>
          <a:p>
            <a:pPr algn="just"/>
            <a:r>
              <a:rPr lang="en-US" dirty="0"/>
              <a:t>Once each event is assigned to its pseudo-pixel, the energy spectrum can be obtained for each pseudo-pixel, and the response can be equalized.</a:t>
            </a:r>
            <a:endParaRPr lang="en" dirty="0"/>
          </a:p>
          <a:p>
            <a:endParaRPr lang="fr-FR" dirty="0"/>
          </a:p>
        </p:txBody>
      </p:sp>
      <p:pic>
        <p:nvPicPr>
          <p:cNvPr id="7" name="Picture 6">
            <a:extLst>
              <a:ext uri="{FF2B5EF4-FFF2-40B4-BE49-F238E27FC236}">
                <a16:creationId xmlns:a16="http://schemas.microsoft.com/office/drawing/2014/main" id="{744194BA-9343-2440-9587-65BB576A6128}"/>
              </a:ext>
            </a:extLst>
          </p:cNvPr>
          <p:cNvPicPr>
            <a:picLocks noChangeAspect="1"/>
          </p:cNvPicPr>
          <p:nvPr/>
        </p:nvPicPr>
        <p:blipFill>
          <a:blip r:embed="rId2"/>
          <a:stretch>
            <a:fillRect/>
          </a:stretch>
        </p:blipFill>
        <p:spPr>
          <a:xfrm rot="5400000">
            <a:off x="5832291" y="903109"/>
            <a:ext cx="4753429" cy="6858000"/>
          </a:xfrm>
          <a:prstGeom prst="rect">
            <a:avLst/>
          </a:prstGeom>
        </p:spPr>
      </p:pic>
    </p:spTree>
    <p:extLst>
      <p:ext uri="{BB962C8B-B14F-4D97-AF65-F5344CB8AC3E}">
        <p14:creationId xmlns:p14="http://schemas.microsoft.com/office/powerpoint/2010/main" val="1557204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0" y="0"/>
            <a:ext cx="10515600" cy="1325563"/>
          </a:xfrm>
        </p:spPr>
        <p:txBody>
          <a:bodyPr/>
          <a:lstStyle/>
          <a:p>
            <a:r>
              <a:rPr lang="en-US" dirty="0"/>
              <a:t>1. Raw data analysis: results</a:t>
            </a:r>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4936" r="10624"/>
          <a:stretch/>
        </p:blipFill>
        <p:spPr>
          <a:xfrm>
            <a:off x="3266871" y="870756"/>
            <a:ext cx="4026090" cy="2993622"/>
          </a:xfrm>
          <a:prstGeom prst="rect">
            <a:avLst/>
          </a:prstGeom>
        </p:spPr>
      </p:pic>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5044" r="11374"/>
          <a:stretch/>
        </p:blipFill>
        <p:spPr>
          <a:xfrm>
            <a:off x="218364" y="3903260"/>
            <a:ext cx="3933378" cy="2954740"/>
          </a:xfrm>
          <a:prstGeom prst="rect">
            <a:avLst/>
          </a:prstGeom>
        </p:spPr>
      </p:pic>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r="3237"/>
          <a:stretch/>
        </p:blipFill>
        <p:spPr>
          <a:xfrm>
            <a:off x="4353636" y="3864378"/>
            <a:ext cx="7710985" cy="2993622"/>
          </a:xfrm>
          <a:prstGeom prst="rect">
            <a:avLst/>
          </a:prstGeom>
        </p:spPr>
      </p:pic>
      <p:pic>
        <p:nvPicPr>
          <p:cNvPr id="9" name="Picture 8"/>
          <p:cNvPicPr>
            <a:picLocks noChangeAspect="1"/>
          </p:cNvPicPr>
          <p:nvPr/>
        </p:nvPicPr>
        <p:blipFill rotWithShape="1">
          <a:blip r:embed="rId5">
            <a:extLst>
              <a:ext uri="{28A0092B-C50C-407E-A947-70E740481C1C}">
                <a14:useLocalDpi xmlns:a14="http://schemas.microsoft.com/office/drawing/2010/main" val="0"/>
              </a:ext>
            </a:extLst>
          </a:blip>
          <a:srcRect l="3717" t="6956"/>
          <a:stretch/>
        </p:blipFill>
        <p:spPr>
          <a:xfrm>
            <a:off x="7292961" y="204716"/>
            <a:ext cx="4771660" cy="3659662"/>
          </a:xfrm>
          <a:prstGeom prst="rect">
            <a:avLst/>
          </a:prstGeom>
        </p:spPr>
      </p:pic>
      <p:sp>
        <p:nvSpPr>
          <p:cNvPr id="10" name="TextBox 9"/>
          <p:cNvSpPr txBox="1"/>
          <p:nvPr/>
        </p:nvSpPr>
        <p:spPr>
          <a:xfrm>
            <a:off x="218364" y="2826641"/>
            <a:ext cx="3048507" cy="1200329"/>
          </a:xfrm>
          <a:prstGeom prst="rect">
            <a:avLst/>
          </a:prstGeom>
          <a:noFill/>
        </p:spPr>
        <p:txBody>
          <a:bodyPr wrap="square" rtlCol="0">
            <a:spAutoFit/>
          </a:bodyPr>
          <a:lstStyle/>
          <a:p>
            <a:pPr marL="342900" indent="-342900">
              <a:buFont typeface="+mj-lt"/>
              <a:buAutoNum type="alphaLcPeriod"/>
            </a:pPr>
            <a:r>
              <a:rPr lang="en-US" dirty="0"/>
              <a:t>PM amplitude spectrum</a:t>
            </a:r>
          </a:p>
          <a:p>
            <a:pPr marL="342900" indent="-342900">
              <a:buFont typeface="+mj-lt"/>
              <a:buAutoNum type="alphaLcPeriod"/>
            </a:pPr>
            <a:r>
              <a:rPr lang="en-US" dirty="0"/>
              <a:t>Flood map</a:t>
            </a:r>
          </a:p>
          <a:p>
            <a:pPr marL="342900" indent="-342900">
              <a:buFont typeface="+mj-lt"/>
              <a:buAutoNum type="alphaLcPeriod"/>
            </a:pPr>
            <a:r>
              <a:rPr lang="en-US" dirty="0"/>
              <a:t>Energy spectrum</a:t>
            </a:r>
          </a:p>
          <a:p>
            <a:pPr marL="342900" indent="-342900">
              <a:buFont typeface="+mj-lt"/>
              <a:buAutoNum type="alphaLcPeriod"/>
            </a:pPr>
            <a:r>
              <a:rPr lang="en-US" dirty="0"/>
              <a:t>1D position profiles</a:t>
            </a:r>
          </a:p>
        </p:txBody>
      </p:sp>
      <p:sp>
        <p:nvSpPr>
          <p:cNvPr id="12" name="TextBox 11"/>
          <p:cNvSpPr txBox="1"/>
          <p:nvPr/>
        </p:nvSpPr>
        <p:spPr>
          <a:xfrm>
            <a:off x="4151742" y="1208715"/>
            <a:ext cx="545910" cy="369332"/>
          </a:xfrm>
          <a:prstGeom prst="rect">
            <a:avLst/>
          </a:prstGeom>
          <a:noFill/>
        </p:spPr>
        <p:txBody>
          <a:bodyPr wrap="square" rtlCol="0">
            <a:spAutoFit/>
          </a:bodyPr>
          <a:lstStyle/>
          <a:p>
            <a:r>
              <a:rPr lang="en-US" dirty="0"/>
              <a:t>a.</a:t>
            </a:r>
          </a:p>
        </p:txBody>
      </p:sp>
      <p:sp>
        <p:nvSpPr>
          <p:cNvPr id="13" name="TextBox 12"/>
          <p:cNvSpPr txBox="1"/>
          <p:nvPr/>
        </p:nvSpPr>
        <p:spPr>
          <a:xfrm>
            <a:off x="11518711" y="3495046"/>
            <a:ext cx="545910" cy="369332"/>
          </a:xfrm>
          <a:prstGeom prst="rect">
            <a:avLst/>
          </a:prstGeom>
          <a:noFill/>
        </p:spPr>
        <p:txBody>
          <a:bodyPr wrap="square" rtlCol="0">
            <a:spAutoFit/>
          </a:bodyPr>
          <a:lstStyle/>
          <a:p>
            <a:r>
              <a:rPr lang="en-US" dirty="0"/>
              <a:t>b.</a:t>
            </a:r>
          </a:p>
        </p:txBody>
      </p:sp>
      <p:sp>
        <p:nvSpPr>
          <p:cNvPr id="14" name="TextBox 13"/>
          <p:cNvSpPr txBox="1"/>
          <p:nvPr/>
        </p:nvSpPr>
        <p:spPr>
          <a:xfrm>
            <a:off x="3537299" y="4161086"/>
            <a:ext cx="545910" cy="369332"/>
          </a:xfrm>
          <a:prstGeom prst="rect">
            <a:avLst/>
          </a:prstGeom>
          <a:noFill/>
        </p:spPr>
        <p:txBody>
          <a:bodyPr wrap="square" rtlCol="0">
            <a:spAutoFit/>
          </a:bodyPr>
          <a:lstStyle/>
          <a:p>
            <a:r>
              <a:rPr lang="en-US" dirty="0"/>
              <a:t>c.</a:t>
            </a:r>
          </a:p>
        </p:txBody>
      </p:sp>
      <p:sp>
        <p:nvSpPr>
          <p:cNvPr id="15" name="TextBox 14"/>
          <p:cNvSpPr txBox="1"/>
          <p:nvPr/>
        </p:nvSpPr>
        <p:spPr>
          <a:xfrm>
            <a:off x="7936173" y="4161086"/>
            <a:ext cx="545910" cy="369332"/>
          </a:xfrm>
          <a:prstGeom prst="rect">
            <a:avLst/>
          </a:prstGeom>
          <a:noFill/>
        </p:spPr>
        <p:txBody>
          <a:bodyPr wrap="square" rtlCol="0">
            <a:spAutoFit/>
          </a:bodyPr>
          <a:lstStyle/>
          <a:p>
            <a:r>
              <a:rPr lang="en-US" dirty="0"/>
              <a:t>d.</a:t>
            </a:r>
          </a:p>
        </p:txBody>
      </p:sp>
      <p:sp>
        <p:nvSpPr>
          <p:cNvPr id="16" name="Oval 15"/>
          <p:cNvSpPr/>
          <p:nvPr/>
        </p:nvSpPr>
        <p:spPr>
          <a:xfrm>
            <a:off x="4083209" y="1200329"/>
            <a:ext cx="442436" cy="397004"/>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11444703" y="3506256"/>
            <a:ext cx="442436" cy="397004"/>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3457823" y="4190066"/>
            <a:ext cx="442436" cy="397004"/>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7908877" y="4147250"/>
            <a:ext cx="442436" cy="397004"/>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104886" y="919444"/>
            <a:ext cx="3157689" cy="1754326"/>
          </a:xfrm>
          <a:prstGeom prst="rect">
            <a:avLst/>
          </a:prstGeom>
          <a:noFill/>
          <a:ln w="38100">
            <a:solidFill>
              <a:schemeClr val="accent1"/>
            </a:solidFill>
          </a:ln>
        </p:spPr>
        <p:txBody>
          <a:bodyPr wrap="square" rtlCol="0">
            <a:spAutoFit/>
          </a:bodyPr>
          <a:lstStyle/>
          <a:p>
            <a:r>
              <a:rPr lang="en-US" dirty="0"/>
              <a:t>Block 3166 (original)</a:t>
            </a:r>
          </a:p>
          <a:p>
            <a:r>
              <a:rPr lang="en-US" dirty="0"/>
              <a:t>Card 167</a:t>
            </a:r>
          </a:p>
          <a:p>
            <a:r>
              <a:rPr lang="en-US" dirty="0"/>
              <a:t>HV = 1250, THR = 100 mV, Amplification factor = 20</a:t>
            </a:r>
          </a:p>
          <a:p>
            <a:r>
              <a:rPr lang="en-US" baseline="30000" dirty="0"/>
              <a:t>22</a:t>
            </a:r>
            <a:r>
              <a:rPr lang="en-US" dirty="0"/>
              <a:t>Na source – homogeneous irradiation</a:t>
            </a:r>
          </a:p>
        </p:txBody>
      </p:sp>
    </p:spTree>
    <p:extLst>
      <p:ext uri="{BB962C8B-B14F-4D97-AF65-F5344CB8AC3E}">
        <p14:creationId xmlns:p14="http://schemas.microsoft.com/office/powerpoint/2010/main" val="12037961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515600" cy="1325563"/>
          </a:xfrm>
        </p:spPr>
        <p:txBody>
          <a:bodyPr/>
          <a:lstStyle/>
          <a:p>
            <a:r>
              <a:rPr lang="en-US" dirty="0"/>
              <a:t>2. PM gain calibration</a:t>
            </a:r>
          </a:p>
        </p:txBody>
      </p:sp>
      <p:sp>
        <p:nvSpPr>
          <p:cNvPr id="4" name="TextBox 3"/>
          <p:cNvSpPr txBox="1"/>
          <p:nvPr/>
        </p:nvSpPr>
        <p:spPr>
          <a:xfrm>
            <a:off x="109183" y="1214651"/>
            <a:ext cx="9007522" cy="5355312"/>
          </a:xfrm>
          <a:prstGeom prst="rect">
            <a:avLst/>
          </a:prstGeom>
          <a:noFill/>
        </p:spPr>
        <p:txBody>
          <a:bodyPr wrap="square" rtlCol="0">
            <a:spAutoFit/>
          </a:bodyPr>
          <a:lstStyle/>
          <a:p>
            <a:pPr marL="285750" indent="-285750">
              <a:buFont typeface="Arial" charset="0"/>
              <a:buChar char="•"/>
            </a:pPr>
            <a:r>
              <a:rPr lang="en-US" dirty="0"/>
              <a:t>The PM amplitude distributions allow to identify the peak at low ADC channels and the one at high ADC values. </a:t>
            </a:r>
          </a:p>
          <a:p>
            <a:pPr marL="285750" indent="-285750">
              <a:buFont typeface="Arial" charset="0"/>
              <a:buChar char="•"/>
            </a:pPr>
            <a:r>
              <a:rPr lang="en-US" dirty="0"/>
              <a:t>The initial peak must be shifted to 0 for all the PMs –&gt; OFFSET tuning</a:t>
            </a:r>
          </a:p>
          <a:p>
            <a:pPr marL="285750" indent="-285750">
              <a:buFont typeface="Arial" charset="0"/>
              <a:buChar char="•"/>
            </a:pPr>
            <a:r>
              <a:rPr lang="en-US" dirty="0"/>
              <a:t>The second peak corresponds to high energy events (1275 </a:t>
            </a:r>
            <a:r>
              <a:rPr lang="en-US" dirty="0" err="1"/>
              <a:t>keV</a:t>
            </a:r>
            <a:r>
              <a:rPr lang="en-US" dirty="0"/>
              <a:t> for </a:t>
            </a:r>
            <a:r>
              <a:rPr lang="en-US" baseline="30000" dirty="0"/>
              <a:t>22</a:t>
            </a:r>
            <a:r>
              <a:rPr lang="en-US" dirty="0"/>
              <a:t>Na), and so the 4 PMs response must be equalized and the peak located at 1275 </a:t>
            </a:r>
            <a:r>
              <a:rPr lang="en-US" dirty="0" err="1"/>
              <a:t>keV</a:t>
            </a:r>
            <a:r>
              <a:rPr lang="en-US" dirty="0"/>
              <a:t> -&gt; GAIN calibration</a:t>
            </a:r>
          </a:p>
          <a:p>
            <a:pPr marL="285750" indent="-285750">
              <a:buFont typeface="Arial" charset="0"/>
              <a:buChar char="•"/>
            </a:pPr>
            <a:r>
              <a:rPr lang="en-US" dirty="0"/>
              <a:t>A text file must be produced, in the form </a:t>
            </a:r>
          </a:p>
          <a:p>
            <a:pPr lvl="1"/>
            <a:endParaRPr lang="de-DE" dirty="0"/>
          </a:p>
          <a:p>
            <a:pPr lvl="1"/>
            <a:r>
              <a:rPr lang="de-DE" dirty="0"/>
              <a:t>PM_0  PM_1  PM_2  PM_3         -&gt; top </a:t>
            </a:r>
            <a:r>
              <a:rPr lang="de-DE" dirty="0" err="1"/>
              <a:t>line</a:t>
            </a:r>
            <a:r>
              <a:rPr lang="de-DE" dirty="0"/>
              <a:t> </a:t>
            </a:r>
            <a:r>
              <a:rPr lang="de-DE" dirty="0" err="1"/>
              <a:t>can</a:t>
            </a:r>
            <a:r>
              <a:rPr lang="de-DE" dirty="0"/>
              <a:t> </a:t>
            </a:r>
            <a:r>
              <a:rPr lang="de-DE" dirty="0" err="1"/>
              <a:t>be</a:t>
            </a:r>
            <a:r>
              <a:rPr lang="de-DE" dirty="0"/>
              <a:t> </a:t>
            </a:r>
            <a:r>
              <a:rPr lang="de-DE" dirty="0" err="1"/>
              <a:t>everything</a:t>
            </a:r>
            <a:endParaRPr lang="de-DE" dirty="0"/>
          </a:p>
          <a:p>
            <a:pPr lvl="1"/>
            <a:r>
              <a:rPr lang="de-DE" dirty="0"/>
              <a:t>2399. 1445. 1241. 1609.              -&gt; </a:t>
            </a:r>
            <a:r>
              <a:rPr lang="de-DE" dirty="0" err="1"/>
              <a:t>peak</a:t>
            </a:r>
            <a:r>
              <a:rPr lang="de-DE" dirty="0"/>
              <a:t> </a:t>
            </a:r>
            <a:r>
              <a:rPr lang="de-DE" dirty="0" err="1"/>
              <a:t>positions</a:t>
            </a:r>
            <a:r>
              <a:rPr lang="de-DE" dirty="0"/>
              <a:t> </a:t>
            </a:r>
            <a:r>
              <a:rPr lang="de-DE" dirty="0" err="1"/>
              <a:t>for</a:t>
            </a:r>
            <a:r>
              <a:rPr lang="de-DE" dirty="0"/>
              <a:t> </a:t>
            </a:r>
            <a:r>
              <a:rPr lang="de-DE" dirty="0" err="1"/>
              <a:t>the</a:t>
            </a:r>
            <a:r>
              <a:rPr lang="de-DE" dirty="0"/>
              <a:t> 4 PMs, </a:t>
            </a:r>
            <a:r>
              <a:rPr lang="de-DE" dirty="0" err="1"/>
              <a:t>separated</a:t>
            </a:r>
            <a:r>
              <a:rPr lang="de-DE" dirty="0"/>
              <a:t> </a:t>
            </a:r>
            <a:r>
              <a:rPr lang="de-DE" dirty="0" err="1"/>
              <a:t>by</a:t>
            </a:r>
            <a:r>
              <a:rPr lang="de-DE" dirty="0"/>
              <a:t> </a:t>
            </a:r>
            <a:r>
              <a:rPr lang="de-DE" dirty="0" err="1"/>
              <a:t>tabs</a:t>
            </a:r>
            <a:endParaRPr lang="de-DE" dirty="0"/>
          </a:p>
          <a:p>
            <a:pPr lvl="1"/>
            <a:endParaRPr lang="de-DE" dirty="0"/>
          </a:p>
          <a:p>
            <a:pPr marL="285750" indent="-285750">
              <a:buFont typeface="Arial" charset="0"/>
              <a:buChar char="•"/>
            </a:pPr>
            <a:r>
              <a:rPr lang="de-DE" dirty="0"/>
              <a:t>This </a:t>
            </a:r>
            <a:r>
              <a:rPr lang="de-DE" dirty="0" err="1"/>
              <a:t>file</a:t>
            </a:r>
            <a:r>
              <a:rPr lang="de-DE" dirty="0"/>
              <a:t> </a:t>
            </a:r>
            <a:r>
              <a:rPr lang="de-DE" dirty="0" err="1"/>
              <a:t>is</a:t>
            </a:r>
            <a:r>
              <a:rPr lang="de-DE" dirty="0"/>
              <a:t> </a:t>
            </a:r>
            <a:r>
              <a:rPr lang="de-DE" dirty="0" err="1"/>
              <a:t>passed</a:t>
            </a:r>
            <a:r>
              <a:rPr lang="de-DE" dirty="0"/>
              <a:t> </a:t>
            </a:r>
            <a:r>
              <a:rPr lang="de-DE" dirty="0" err="1"/>
              <a:t>as</a:t>
            </a:r>
            <a:r>
              <a:rPr lang="de-DE" dirty="0"/>
              <a:t> </a:t>
            </a:r>
            <a:r>
              <a:rPr lang="de-DE" dirty="0" err="1"/>
              <a:t>argument</a:t>
            </a:r>
            <a:r>
              <a:rPr lang="de-DE" dirty="0"/>
              <a:t> </a:t>
            </a:r>
            <a:r>
              <a:rPr lang="de-DE" dirty="0" err="1"/>
              <a:t>to</a:t>
            </a:r>
            <a:r>
              <a:rPr lang="de-DE" dirty="0"/>
              <a:t> </a:t>
            </a:r>
            <a:r>
              <a:rPr lang="de-DE" dirty="0" err="1"/>
              <a:t>the</a:t>
            </a:r>
            <a:r>
              <a:rPr lang="de-DE" dirty="0"/>
              <a:t> </a:t>
            </a:r>
            <a:r>
              <a:rPr lang="de-DE" dirty="0" err="1"/>
              <a:t>calibration</a:t>
            </a:r>
            <a:r>
              <a:rPr lang="de-DE" dirty="0"/>
              <a:t> </a:t>
            </a:r>
            <a:r>
              <a:rPr lang="de-DE" dirty="0" err="1"/>
              <a:t>macro</a:t>
            </a:r>
            <a:r>
              <a:rPr lang="de-DE" dirty="0"/>
              <a:t>, </a:t>
            </a:r>
            <a:r>
              <a:rPr lang="de-DE" dirty="0" err="1"/>
              <a:t>which</a:t>
            </a:r>
            <a:r>
              <a:rPr lang="de-DE" dirty="0"/>
              <a:t> also </a:t>
            </a:r>
            <a:r>
              <a:rPr lang="de-DE" dirty="0" err="1"/>
              <a:t>rejects</a:t>
            </a:r>
            <a:r>
              <a:rPr lang="de-DE" dirty="0"/>
              <a:t> </a:t>
            </a:r>
            <a:r>
              <a:rPr lang="de-DE" dirty="0" err="1"/>
              <a:t>saturated</a:t>
            </a:r>
            <a:r>
              <a:rPr lang="de-DE" dirty="0"/>
              <a:t> </a:t>
            </a:r>
            <a:r>
              <a:rPr lang="de-DE" dirty="0" err="1"/>
              <a:t>events</a:t>
            </a:r>
            <a:r>
              <a:rPr lang="de-DE" dirty="0"/>
              <a:t> </a:t>
            </a:r>
            <a:r>
              <a:rPr lang="de-DE" dirty="0" err="1"/>
              <a:t>or</a:t>
            </a:r>
            <a:r>
              <a:rPr lang="de-DE" dirty="0"/>
              <a:t> </a:t>
            </a:r>
            <a:r>
              <a:rPr lang="de-DE" dirty="0" err="1"/>
              <a:t>event</a:t>
            </a:r>
            <a:r>
              <a:rPr lang="de-DE" dirty="0"/>
              <a:t> </a:t>
            </a:r>
            <a:r>
              <a:rPr lang="de-DE" dirty="0" err="1"/>
              <a:t>below</a:t>
            </a:r>
            <a:r>
              <a:rPr lang="de-DE" dirty="0"/>
              <a:t> </a:t>
            </a:r>
            <a:r>
              <a:rPr lang="de-DE" dirty="0" err="1"/>
              <a:t>threshold</a:t>
            </a:r>
            <a:r>
              <a:rPr lang="de-DE" dirty="0"/>
              <a:t> (</a:t>
            </a:r>
            <a:r>
              <a:rPr lang="de-DE" dirty="0" err="1"/>
              <a:t>everything</a:t>
            </a:r>
            <a:r>
              <a:rPr lang="de-DE" dirty="0"/>
              <a:t> </a:t>
            </a:r>
            <a:r>
              <a:rPr lang="de-DE" dirty="0" err="1"/>
              <a:t>can</a:t>
            </a:r>
            <a:r>
              <a:rPr lang="de-DE" dirty="0"/>
              <a:t> </a:t>
            </a:r>
            <a:r>
              <a:rPr lang="de-DE" dirty="0" err="1"/>
              <a:t>be</a:t>
            </a:r>
            <a:r>
              <a:rPr lang="de-DE" dirty="0"/>
              <a:t> </a:t>
            </a:r>
            <a:r>
              <a:rPr lang="de-DE" dirty="0" err="1"/>
              <a:t>set</a:t>
            </a:r>
            <a:r>
              <a:rPr lang="de-DE" dirty="0"/>
              <a:t> in </a:t>
            </a:r>
            <a:r>
              <a:rPr lang="de-DE" dirty="0" err="1"/>
              <a:t>the</a:t>
            </a:r>
            <a:r>
              <a:rPr lang="de-DE" dirty="0"/>
              <a:t> </a:t>
            </a:r>
            <a:r>
              <a:rPr lang="de-DE" dirty="0" err="1"/>
              <a:t>code</a:t>
            </a:r>
            <a:r>
              <a:rPr lang="de-DE" dirty="0"/>
              <a:t>)</a:t>
            </a:r>
          </a:p>
          <a:p>
            <a:pPr marL="285750" indent="-285750">
              <a:buFont typeface="Arial" charset="0"/>
              <a:buChar char="•"/>
            </a:pPr>
            <a:r>
              <a:rPr lang="de-DE" dirty="0"/>
              <a:t>The </a:t>
            </a:r>
            <a:r>
              <a:rPr lang="de-DE" dirty="0" err="1"/>
              <a:t>following</a:t>
            </a:r>
            <a:r>
              <a:rPr lang="de-DE" dirty="0"/>
              <a:t> </a:t>
            </a:r>
            <a:r>
              <a:rPr lang="de-DE" dirty="0" err="1"/>
              <a:t>plot</a:t>
            </a:r>
            <a:r>
              <a:rPr lang="de-DE" dirty="0"/>
              <a:t> </a:t>
            </a:r>
            <a:r>
              <a:rPr lang="de-DE" dirty="0" err="1"/>
              <a:t>are</a:t>
            </a:r>
            <a:r>
              <a:rPr lang="de-DE" dirty="0"/>
              <a:t> </a:t>
            </a:r>
            <a:r>
              <a:rPr lang="de-DE" dirty="0" err="1"/>
              <a:t>produced</a:t>
            </a:r>
            <a:endParaRPr lang="de-DE" dirty="0"/>
          </a:p>
          <a:p>
            <a:pPr marL="742950" lvl="1" indent="-285750">
              <a:buFont typeface="Arial" charset="0"/>
              <a:buChar char="•"/>
            </a:pPr>
            <a:r>
              <a:rPr lang="en-US" dirty="0"/>
              <a:t>Calibrated signal amplitude spectrum of the 4 PMs + sum – log scale</a:t>
            </a:r>
          </a:p>
          <a:p>
            <a:pPr marL="742950" lvl="1" indent="-285750">
              <a:buFont typeface="Arial" charset="0"/>
              <a:buChar char="•"/>
            </a:pPr>
            <a:r>
              <a:rPr lang="en-US" dirty="0"/>
              <a:t>Flood map (with calibration and selection)</a:t>
            </a:r>
          </a:p>
          <a:p>
            <a:pPr marL="742950" lvl="1" indent="-285750">
              <a:buFont typeface="Arial" charset="0"/>
              <a:buChar char="•"/>
            </a:pPr>
            <a:r>
              <a:rPr lang="en-US" dirty="0"/>
              <a:t>Calibrated 1D integrated X and Y position profiles</a:t>
            </a:r>
          </a:p>
          <a:p>
            <a:pPr marL="742950" lvl="1" indent="-285750">
              <a:buFont typeface="Arial" charset="0"/>
              <a:buChar char="•"/>
            </a:pPr>
            <a:r>
              <a:rPr lang="en-US" dirty="0"/>
              <a:t>Calibrated energy spectrum (amplitude spectrum of the sum)</a:t>
            </a:r>
          </a:p>
          <a:p>
            <a:pPr marL="285750" indent="-285750">
              <a:buFont typeface="Arial" charset="0"/>
              <a:buChar char="•"/>
            </a:pPr>
            <a:r>
              <a:rPr lang="en-US" dirty="0"/>
              <a:t>An output ROOT file is produced in the RUN folder to store these plots</a:t>
            </a:r>
          </a:p>
          <a:p>
            <a:pPr marL="742950" lvl="1" indent="-285750">
              <a:buFont typeface="Arial" charset="0"/>
              <a:buChar char="•"/>
            </a:pPr>
            <a:r>
              <a:rPr lang="en-US" dirty="0" err="1"/>
              <a:t>outputCalibration_RUNXXXXX.root</a:t>
            </a:r>
            <a:r>
              <a:rPr lang="de-DE" dirty="0"/>
              <a:t>		</a:t>
            </a:r>
            <a:endParaRPr lang="en-US" dirty="0"/>
          </a:p>
        </p:txBody>
      </p:sp>
      <p:sp>
        <p:nvSpPr>
          <p:cNvPr id="5" name="TextBox 4"/>
          <p:cNvSpPr txBox="1"/>
          <p:nvPr/>
        </p:nvSpPr>
        <p:spPr>
          <a:xfrm>
            <a:off x="7438030" y="4626591"/>
            <a:ext cx="4421874" cy="2031325"/>
          </a:xfrm>
          <a:prstGeom prst="rect">
            <a:avLst/>
          </a:prstGeom>
          <a:noFill/>
          <a:ln w="38100">
            <a:solidFill>
              <a:srgbClr val="C00000"/>
            </a:solidFill>
          </a:ln>
        </p:spPr>
        <p:txBody>
          <a:bodyPr wrap="square" rtlCol="0">
            <a:spAutoFit/>
          </a:bodyPr>
          <a:lstStyle/>
          <a:p>
            <a:r>
              <a:rPr lang="en-US" dirty="0"/>
              <a:t>Macro file</a:t>
            </a:r>
          </a:p>
          <a:p>
            <a:r>
              <a:rPr lang="en-US" dirty="0" err="1">
                <a:solidFill>
                  <a:srgbClr val="C00000"/>
                </a:solidFill>
              </a:rPr>
              <a:t>calibration_BGO.C</a:t>
            </a:r>
            <a:endParaRPr lang="en-US" dirty="0">
              <a:solidFill>
                <a:srgbClr val="C00000"/>
              </a:solidFill>
            </a:endParaRPr>
          </a:p>
          <a:p>
            <a:r>
              <a:rPr lang="en-US" dirty="0"/>
              <a:t>Executed as </a:t>
            </a:r>
          </a:p>
          <a:p>
            <a:r>
              <a:rPr lang="en-US" dirty="0" err="1">
                <a:solidFill>
                  <a:srgbClr val="C00000"/>
                </a:solidFill>
              </a:rPr>
              <a:t>calibration_BGO</a:t>
            </a:r>
            <a:r>
              <a:rPr lang="en-US" dirty="0">
                <a:solidFill>
                  <a:srgbClr val="C00000"/>
                </a:solidFill>
              </a:rPr>
              <a:t>(</a:t>
            </a:r>
            <a:r>
              <a:rPr lang="en-US" dirty="0" err="1">
                <a:solidFill>
                  <a:srgbClr val="C00000"/>
                </a:solidFill>
              </a:rPr>
              <a:t>Nrun</a:t>
            </a:r>
            <a:r>
              <a:rPr lang="en-US" dirty="0">
                <a:solidFill>
                  <a:srgbClr val="C00000"/>
                </a:solidFill>
              </a:rPr>
              <a:t>, </a:t>
            </a:r>
            <a:r>
              <a:rPr lang="en-US" dirty="0" err="1">
                <a:solidFill>
                  <a:srgbClr val="C00000"/>
                </a:solidFill>
              </a:rPr>
              <a:t>conf_file_name</a:t>
            </a:r>
            <a:r>
              <a:rPr lang="en-US" dirty="0">
                <a:solidFill>
                  <a:srgbClr val="C00000"/>
                </a:solidFill>
              </a:rPr>
              <a:t>)</a:t>
            </a:r>
            <a:r>
              <a:rPr lang="en-US" dirty="0"/>
              <a:t> </a:t>
            </a:r>
          </a:p>
          <a:p>
            <a:r>
              <a:rPr lang="en-US" dirty="0"/>
              <a:t>where </a:t>
            </a:r>
            <a:r>
              <a:rPr lang="en-US" dirty="0" err="1"/>
              <a:t>Nrun</a:t>
            </a:r>
            <a:r>
              <a:rPr lang="en-US" dirty="0"/>
              <a:t> is the run number as before and </a:t>
            </a:r>
            <a:r>
              <a:rPr lang="en-US" dirty="0" err="1"/>
              <a:t>conf_file_name</a:t>
            </a:r>
            <a:r>
              <a:rPr lang="en-US" dirty="0"/>
              <a:t> is the configuration file with its path (even relative)</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2417" y="4681183"/>
            <a:ext cx="860191" cy="860191"/>
          </a:xfrm>
          <a:prstGeom prst="rect">
            <a:avLst/>
          </a:prstGeom>
        </p:spPr>
      </p:pic>
      <p:sp>
        <p:nvSpPr>
          <p:cNvPr id="3" name="Rectangle 2"/>
          <p:cNvSpPr/>
          <p:nvPr/>
        </p:nvSpPr>
        <p:spPr>
          <a:xfrm>
            <a:off x="409433" y="2988860"/>
            <a:ext cx="3057098" cy="928047"/>
          </a:xfrm>
          <a:prstGeom prst="rect">
            <a:avLst/>
          </a:prstGeom>
          <a:noFill/>
          <a:ln w="28575">
            <a:solidFill>
              <a:schemeClr val="tx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658719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2">
            <a:extLst>
              <a:ext uri="{28A0092B-C50C-407E-A947-70E740481C1C}">
                <a14:useLocalDpi xmlns:a14="http://schemas.microsoft.com/office/drawing/2010/main" val="0"/>
              </a:ext>
            </a:extLst>
          </a:blip>
          <a:srcRect r="3225"/>
          <a:stretch/>
        </p:blipFill>
        <p:spPr>
          <a:xfrm>
            <a:off x="4424697" y="3936261"/>
            <a:ext cx="7573938" cy="2940041"/>
          </a:xfrm>
          <a:prstGeom prst="rect">
            <a:avLst/>
          </a:prstGeom>
        </p:spPr>
      </p:pic>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4665" t="3035" r="11753"/>
          <a:stretch/>
        </p:blipFill>
        <p:spPr>
          <a:xfrm>
            <a:off x="262102" y="3991381"/>
            <a:ext cx="3864845" cy="2815138"/>
          </a:xfrm>
          <a:prstGeom prst="rect">
            <a:avLst/>
          </a:prstGeom>
        </p:spPr>
      </p:pic>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l="4096" t="6088"/>
          <a:stretch/>
        </p:blipFill>
        <p:spPr>
          <a:xfrm>
            <a:off x="7280275" y="111868"/>
            <a:ext cx="4794582" cy="3726173"/>
          </a:xfrm>
          <a:prstGeom prst="rect">
            <a:avLst/>
          </a:prstGeom>
        </p:spPr>
      </p:pic>
      <p:pic>
        <p:nvPicPr>
          <p:cNvPr id="2" name="Picture 1"/>
          <p:cNvPicPr>
            <a:picLocks noChangeAspect="1"/>
          </p:cNvPicPr>
          <p:nvPr/>
        </p:nvPicPr>
        <p:blipFill rotWithShape="1">
          <a:blip r:embed="rId5">
            <a:extLst>
              <a:ext uri="{28A0092B-C50C-407E-A947-70E740481C1C}">
                <a14:useLocalDpi xmlns:a14="http://schemas.microsoft.com/office/drawing/2010/main" val="0"/>
              </a:ext>
            </a:extLst>
          </a:blip>
          <a:srcRect l="5233" r="12511"/>
          <a:stretch/>
        </p:blipFill>
        <p:spPr>
          <a:xfrm>
            <a:off x="3245560" y="748561"/>
            <a:ext cx="4024479" cy="3071937"/>
          </a:xfrm>
          <a:prstGeom prst="rect">
            <a:avLst/>
          </a:prstGeom>
        </p:spPr>
      </p:pic>
      <p:sp>
        <p:nvSpPr>
          <p:cNvPr id="5" name="Title 1"/>
          <p:cNvSpPr>
            <a:spLocks noGrp="1"/>
          </p:cNvSpPr>
          <p:nvPr>
            <p:ph type="title"/>
          </p:nvPr>
        </p:nvSpPr>
        <p:spPr>
          <a:xfrm>
            <a:off x="0" y="0"/>
            <a:ext cx="10515600" cy="1325563"/>
          </a:xfrm>
        </p:spPr>
        <p:txBody>
          <a:bodyPr/>
          <a:lstStyle/>
          <a:p>
            <a:r>
              <a:rPr lang="en-US" dirty="0"/>
              <a:t>2. PM gain calibration: results</a:t>
            </a:r>
          </a:p>
        </p:txBody>
      </p:sp>
      <p:sp>
        <p:nvSpPr>
          <p:cNvPr id="10" name="TextBox 9"/>
          <p:cNvSpPr txBox="1"/>
          <p:nvPr/>
        </p:nvSpPr>
        <p:spPr>
          <a:xfrm>
            <a:off x="218364" y="2826641"/>
            <a:ext cx="3048507" cy="1200329"/>
          </a:xfrm>
          <a:prstGeom prst="rect">
            <a:avLst/>
          </a:prstGeom>
          <a:noFill/>
        </p:spPr>
        <p:txBody>
          <a:bodyPr wrap="square" rtlCol="0">
            <a:spAutoFit/>
          </a:bodyPr>
          <a:lstStyle/>
          <a:p>
            <a:pPr marL="342900" indent="-342900">
              <a:buFont typeface="+mj-lt"/>
              <a:buAutoNum type="alphaLcPeriod"/>
            </a:pPr>
            <a:r>
              <a:rPr lang="en-US" dirty="0"/>
              <a:t>PM amplitude spectrum</a:t>
            </a:r>
          </a:p>
          <a:p>
            <a:pPr marL="342900" indent="-342900">
              <a:buFont typeface="+mj-lt"/>
              <a:buAutoNum type="alphaLcPeriod"/>
            </a:pPr>
            <a:r>
              <a:rPr lang="en-US" dirty="0"/>
              <a:t>Flood map</a:t>
            </a:r>
          </a:p>
          <a:p>
            <a:pPr marL="342900" indent="-342900">
              <a:buFont typeface="+mj-lt"/>
              <a:buAutoNum type="alphaLcPeriod"/>
            </a:pPr>
            <a:r>
              <a:rPr lang="en-US" dirty="0"/>
              <a:t>Energy spectrum</a:t>
            </a:r>
          </a:p>
          <a:p>
            <a:pPr marL="342900" indent="-342900">
              <a:buFont typeface="+mj-lt"/>
              <a:buAutoNum type="alphaLcPeriod"/>
            </a:pPr>
            <a:r>
              <a:rPr lang="en-US" dirty="0"/>
              <a:t>1D position profiles</a:t>
            </a:r>
          </a:p>
        </p:txBody>
      </p:sp>
      <p:sp>
        <p:nvSpPr>
          <p:cNvPr id="12" name="TextBox 11"/>
          <p:cNvSpPr txBox="1"/>
          <p:nvPr/>
        </p:nvSpPr>
        <p:spPr>
          <a:xfrm>
            <a:off x="4151742" y="1208715"/>
            <a:ext cx="545910" cy="369332"/>
          </a:xfrm>
          <a:prstGeom prst="rect">
            <a:avLst/>
          </a:prstGeom>
          <a:noFill/>
        </p:spPr>
        <p:txBody>
          <a:bodyPr wrap="square" rtlCol="0">
            <a:spAutoFit/>
          </a:bodyPr>
          <a:lstStyle/>
          <a:p>
            <a:r>
              <a:rPr lang="en-US" dirty="0"/>
              <a:t>a.</a:t>
            </a:r>
          </a:p>
        </p:txBody>
      </p:sp>
      <p:sp>
        <p:nvSpPr>
          <p:cNvPr id="13" name="TextBox 12"/>
          <p:cNvSpPr txBox="1"/>
          <p:nvPr/>
        </p:nvSpPr>
        <p:spPr>
          <a:xfrm>
            <a:off x="11518711" y="3495046"/>
            <a:ext cx="545910" cy="369332"/>
          </a:xfrm>
          <a:prstGeom prst="rect">
            <a:avLst/>
          </a:prstGeom>
          <a:noFill/>
        </p:spPr>
        <p:txBody>
          <a:bodyPr wrap="square" rtlCol="0">
            <a:spAutoFit/>
          </a:bodyPr>
          <a:lstStyle/>
          <a:p>
            <a:r>
              <a:rPr lang="en-US" dirty="0"/>
              <a:t>b.</a:t>
            </a:r>
          </a:p>
        </p:txBody>
      </p:sp>
      <p:sp>
        <p:nvSpPr>
          <p:cNvPr id="14" name="TextBox 13"/>
          <p:cNvSpPr txBox="1"/>
          <p:nvPr/>
        </p:nvSpPr>
        <p:spPr>
          <a:xfrm>
            <a:off x="3537299" y="4161086"/>
            <a:ext cx="545910" cy="369332"/>
          </a:xfrm>
          <a:prstGeom prst="rect">
            <a:avLst/>
          </a:prstGeom>
          <a:noFill/>
        </p:spPr>
        <p:txBody>
          <a:bodyPr wrap="square" rtlCol="0">
            <a:spAutoFit/>
          </a:bodyPr>
          <a:lstStyle/>
          <a:p>
            <a:r>
              <a:rPr lang="en-US" dirty="0"/>
              <a:t>c.</a:t>
            </a:r>
          </a:p>
        </p:txBody>
      </p:sp>
      <p:sp>
        <p:nvSpPr>
          <p:cNvPr id="15" name="TextBox 14"/>
          <p:cNvSpPr txBox="1"/>
          <p:nvPr/>
        </p:nvSpPr>
        <p:spPr>
          <a:xfrm>
            <a:off x="7936173" y="4161086"/>
            <a:ext cx="545910" cy="369332"/>
          </a:xfrm>
          <a:prstGeom prst="rect">
            <a:avLst/>
          </a:prstGeom>
          <a:noFill/>
        </p:spPr>
        <p:txBody>
          <a:bodyPr wrap="square" rtlCol="0">
            <a:spAutoFit/>
          </a:bodyPr>
          <a:lstStyle/>
          <a:p>
            <a:r>
              <a:rPr lang="en-US" dirty="0"/>
              <a:t>d.</a:t>
            </a:r>
          </a:p>
        </p:txBody>
      </p:sp>
      <p:sp>
        <p:nvSpPr>
          <p:cNvPr id="16" name="Oval 15"/>
          <p:cNvSpPr/>
          <p:nvPr/>
        </p:nvSpPr>
        <p:spPr>
          <a:xfrm>
            <a:off x="4083209" y="1200329"/>
            <a:ext cx="442436" cy="397004"/>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11444703" y="3506256"/>
            <a:ext cx="442436" cy="397004"/>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3457823" y="4190066"/>
            <a:ext cx="442436" cy="397004"/>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7908877" y="4147250"/>
            <a:ext cx="442436" cy="397004"/>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104886" y="919444"/>
            <a:ext cx="3157689" cy="1754326"/>
          </a:xfrm>
          <a:prstGeom prst="rect">
            <a:avLst/>
          </a:prstGeom>
          <a:noFill/>
          <a:ln w="38100">
            <a:solidFill>
              <a:schemeClr val="accent1"/>
            </a:solidFill>
          </a:ln>
        </p:spPr>
        <p:txBody>
          <a:bodyPr wrap="square" rtlCol="0">
            <a:spAutoFit/>
          </a:bodyPr>
          <a:lstStyle/>
          <a:p>
            <a:r>
              <a:rPr lang="en-US" dirty="0"/>
              <a:t>Block 3166 (original)</a:t>
            </a:r>
          </a:p>
          <a:p>
            <a:r>
              <a:rPr lang="en-US" dirty="0"/>
              <a:t>Card 167</a:t>
            </a:r>
          </a:p>
          <a:p>
            <a:r>
              <a:rPr lang="en-US" dirty="0"/>
              <a:t>HV = 1250, THR = 100 mV, Amplification factor = 20</a:t>
            </a:r>
          </a:p>
          <a:p>
            <a:r>
              <a:rPr lang="en-US" baseline="30000" dirty="0"/>
              <a:t>22</a:t>
            </a:r>
            <a:r>
              <a:rPr lang="en-US" dirty="0"/>
              <a:t>Na source – homogeneous irradiation</a:t>
            </a:r>
          </a:p>
        </p:txBody>
      </p:sp>
    </p:spTree>
    <p:extLst>
      <p:ext uri="{BB962C8B-B14F-4D97-AF65-F5344CB8AC3E}">
        <p14:creationId xmlns:p14="http://schemas.microsoft.com/office/powerpoint/2010/main" val="13947745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515600" cy="1325563"/>
          </a:xfrm>
        </p:spPr>
        <p:txBody>
          <a:bodyPr/>
          <a:lstStyle/>
          <a:p>
            <a:r>
              <a:rPr lang="en-US" dirty="0"/>
              <a:t>3. Pixel identification</a:t>
            </a:r>
          </a:p>
        </p:txBody>
      </p:sp>
      <p:sp>
        <p:nvSpPr>
          <p:cNvPr id="4" name="TextBox 3"/>
          <p:cNvSpPr txBox="1"/>
          <p:nvPr/>
        </p:nvSpPr>
        <p:spPr>
          <a:xfrm>
            <a:off x="109183" y="948690"/>
            <a:ext cx="8011235" cy="5909310"/>
          </a:xfrm>
          <a:prstGeom prst="rect">
            <a:avLst/>
          </a:prstGeom>
          <a:noFill/>
        </p:spPr>
        <p:txBody>
          <a:bodyPr wrap="square" rtlCol="0">
            <a:spAutoFit/>
          </a:bodyPr>
          <a:lstStyle/>
          <a:p>
            <a:pPr marL="285750" indent="-285750">
              <a:buFont typeface="Arial" charset="0"/>
              <a:buChar char="•"/>
            </a:pPr>
            <a:r>
              <a:rPr lang="en-US" dirty="0"/>
              <a:t>After the gain and offset calibration, a second calibration step is needed for the energy response optimization, on a single pixel basis</a:t>
            </a:r>
          </a:p>
          <a:p>
            <a:pPr marL="285750" indent="-285750">
              <a:buFont typeface="Arial" charset="0"/>
              <a:buChar char="•"/>
            </a:pPr>
            <a:r>
              <a:rPr lang="en-US" dirty="0"/>
              <a:t>The pixel positions must be identified in order to assign each event to a single pixel, and then </a:t>
            </a:r>
            <a:r>
              <a:rPr lang="en-US" dirty="0" err="1"/>
              <a:t>analyse</a:t>
            </a:r>
            <a:r>
              <a:rPr lang="en-US" dirty="0"/>
              <a:t> the energy spectrum of each pixel and equalize their response</a:t>
            </a:r>
          </a:p>
          <a:p>
            <a:pPr marL="285750" indent="-285750">
              <a:buFont typeface="Arial" charset="0"/>
              <a:buChar char="•"/>
            </a:pPr>
            <a:r>
              <a:rPr lang="en-US" dirty="0"/>
              <a:t>The pixel identification process is performed by an automatic algorithm</a:t>
            </a:r>
          </a:p>
          <a:p>
            <a:pPr marL="742950" lvl="1" indent="-285750">
              <a:buFont typeface="Arial" charset="0"/>
              <a:buChar char="•"/>
            </a:pPr>
            <a:r>
              <a:rPr lang="en-US" dirty="0"/>
              <a:t>It opens the calibrated output root file</a:t>
            </a:r>
          </a:p>
          <a:p>
            <a:pPr marL="742950" lvl="1" indent="-285750">
              <a:buFont typeface="Arial" charset="0"/>
              <a:buChar char="•"/>
            </a:pPr>
            <a:r>
              <a:rPr lang="en-US" dirty="0"/>
              <a:t>It retrieves the calibrated flood map </a:t>
            </a:r>
          </a:p>
          <a:p>
            <a:pPr marL="742950" lvl="1" indent="-285750">
              <a:buFont typeface="Arial" charset="0"/>
              <a:buChar char="•"/>
            </a:pPr>
            <a:r>
              <a:rPr lang="en-US" dirty="0"/>
              <a:t>It re-creates the 1D integrated profiles and identifies the peaks</a:t>
            </a:r>
          </a:p>
          <a:p>
            <a:pPr marL="742950" lvl="1" indent="-285750">
              <a:buFont typeface="Arial" charset="0"/>
              <a:buChar char="•"/>
            </a:pPr>
            <a:r>
              <a:rPr lang="en-US" dirty="0"/>
              <a:t>With the identified peaks it calculates the valleys positions and divides the map in N rows and M columns</a:t>
            </a:r>
          </a:p>
          <a:p>
            <a:pPr marL="742950" lvl="1" indent="-285750">
              <a:buFont typeface="Arial" charset="0"/>
              <a:buChar char="•"/>
            </a:pPr>
            <a:r>
              <a:rPr lang="en-US" dirty="0"/>
              <a:t>It traces the 1D position profile of each row and columns and searches the peaks on each distribution</a:t>
            </a:r>
          </a:p>
          <a:p>
            <a:pPr marL="742950" lvl="1" indent="-285750">
              <a:buFont typeface="Arial" charset="0"/>
              <a:buChar char="•"/>
            </a:pPr>
            <a:r>
              <a:rPr lang="en-US" dirty="0"/>
              <a:t>It finally finds the pixel positions with this two data sets</a:t>
            </a:r>
          </a:p>
          <a:p>
            <a:pPr marL="285750" indent="-285750">
              <a:buFont typeface="Arial" charset="0"/>
              <a:buChar char="•"/>
            </a:pPr>
            <a:r>
              <a:rPr lang="en-US" dirty="0"/>
              <a:t>Moreover, the algorithm is able to identify the missing pixels and show </a:t>
            </a:r>
          </a:p>
          <a:p>
            <a:r>
              <a:rPr lang="en-US" dirty="0"/>
              <a:t>     their positions</a:t>
            </a:r>
          </a:p>
          <a:p>
            <a:pPr marL="285750" indent="-285750">
              <a:buFont typeface="Arial" charset="0"/>
              <a:buChar char="•"/>
            </a:pPr>
            <a:r>
              <a:rPr lang="en-US" dirty="0"/>
              <a:t>The following plots are produced:</a:t>
            </a:r>
          </a:p>
          <a:p>
            <a:pPr marL="742950" lvl="1" indent="-285750">
              <a:buFont typeface="Arial" charset="0"/>
              <a:buChar char="•"/>
            </a:pPr>
            <a:r>
              <a:rPr lang="en-US" dirty="0"/>
              <a:t>1D integrated position profiles (with and without peaks)</a:t>
            </a:r>
          </a:p>
          <a:p>
            <a:pPr marL="742950" lvl="1" indent="-285750">
              <a:buFont typeface="Arial" charset="0"/>
              <a:buChar char="•"/>
            </a:pPr>
            <a:r>
              <a:rPr lang="en-US" dirty="0"/>
              <a:t>Flood map with highlighted rows and columns</a:t>
            </a:r>
          </a:p>
          <a:p>
            <a:pPr marL="742950" lvl="1" indent="-285750">
              <a:buFont typeface="Arial" charset="0"/>
              <a:buChar char="•"/>
            </a:pPr>
            <a:r>
              <a:rPr lang="en-US" dirty="0"/>
              <a:t>1D position profile for each row and column with the identified peaks</a:t>
            </a:r>
          </a:p>
          <a:p>
            <a:pPr marL="742950" lvl="1" indent="-285750">
              <a:buFont typeface="Arial" charset="0"/>
              <a:buChar char="•"/>
            </a:pPr>
            <a:r>
              <a:rPr lang="en-US" dirty="0"/>
              <a:t>Flood map with the calculated pixel positions		</a:t>
            </a:r>
          </a:p>
        </p:txBody>
      </p:sp>
      <p:sp>
        <p:nvSpPr>
          <p:cNvPr id="5" name="TextBox 4"/>
          <p:cNvSpPr txBox="1"/>
          <p:nvPr/>
        </p:nvSpPr>
        <p:spPr>
          <a:xfrm>
            <a:off x="7847462" y="4626591"/>
            <a:ext cx="4012441" cy="2031325"/>
          </a:xfrm>
          <a:prstGeom prst="rect">
            <a:avLst/>
          </a:prstGeom>
          <a:noFill/>
          <a:ln w="38100">
            <a:solidFill>
              <a:srgbClr val="C00000"/>
            </a:solidFill>
          </a:ln>
        </p:spPr>
        <p:txBody>
          <a:bodyPr wrap="square" rtlCol="0">
            <a:spAutoFit/>
          </a:bodyPr>
          <a:lstStyle/>
          <a:p>
            <a:r>
              <a:rPr lang="en-US" dirty="0"/>
              <a:t>Macro file</a:t>
            </a:r>
          </a:p>
          <a:p>
            <a:r>
              <a:rPr lang="en-US" dirty="0" err="1">
                <a:solidFill>
                  <a:srgbClr val="C00000"/>
                </a:solidFill>
              </a:rPr>
              <a:t>pixel_id.C</a:t>
            </a:r>
            <a:endParaRPr lang="en-US" dirty="0">
              <a:solidFill>
                <a:srgbClr val="C00000"/>
              </a:solidFill>
            </a:endParaRPr>
          </a:p>
          <a:p>
            <a:r>
              <a:rPr lang="en-US" dirty="0"/>
              <a:t>with methods in </a:t>
            </a:r>
          </a:p>
          <a:p>
            <a:r>
              <a:rPr lang="en-US" dirty="0" err="1">
                <a:solidFill>
                  <a:srgbClr val="C00000"/>
                </a:solidFill>
              </a:rPr>
              <a:t>function.hh</a:t>
            </a:r>
            <a:endParaRPr lang="en-US" dirty="0"/>
          </a:p>
          <a:p>
            <a:r>
              <a:rPr lang="en-US" dirty="0"/>
              <a:t>Executed as </a:t>
            </a:r>
          </a:p>
          <a:p>
            <a:r>
              <a:rPr lang="en-US" dirty="0" err="1">
                <a:solidFill>
                  <a:srgbClr val="C00000"/>
                </a:solidFill>
              </a:rPr>
              <a:t>pixel_id</a:t>
            </a:r>
            <a:r>
              <a:rPr lang="en-US" dirty="0">
                <a:solidFill>
                  <a:srgbClr val="C00000"/>
                </a:solidFill>
              </a:rPr>
              <a:t>(</a:t>
            </a:r>
            <a:r>
              <a:rPr lang="en-US" dirty="0" err="1">
                <a:solidFill>
                  <a:srgbClr val="C00000"/>
                </a:solidFill>
              </a:rPr>
              <a:t>Nrun</a:t>
            </a:r>
            <a:r>
              <a:rPr lang="en-US" dirty="0">
                <a:solidFill>
                  <a:srgbClr val="C00000"/>
                </a:solidFill>
              </a:rPr>
              <a:t>)</a:t>
            </a:r>
            <a:r>
              <a:rPr lang="en-US" dirty="0"/>
              <a:t> </a:t>
            </a:r>
          </a:p>
          <a:p>
            <a:r>
              <a:rPr lang="en-US" dirty="0"/>
              <a:t>where </a:t>
            </a:r>
            <a:r>
              <a:rPr lang="en-US" dirty="0" err="1"/>
              <a:t>Nrun</a:t>
            </a:r>
            <a:r>
              <a:rPr lang="en-US" dirty="0"/>
              <a:t> is the run number as before</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2417" y="4681183"/>
            <a:ext cx="860191" cy="860191"/>
          </a:xfrm>
          <a:prstGeom prst="rect">
            <a:avLst/>
          </a:prstGeom>
        </p:spPr>
      </p:pic>
      <p:sp>
        <p:nvSpPr>
          <p:cNvPr id="7" name="TextBox 6"/>
          <p:cNvSpPr txBox="1"/>
          <p:nvPr/>
        </p:nvSpPr>
        <p:spPr>
          <a:xfrm>
            <a:off x="7847462" y="948690"/>
            <a:ext cx="4344538" cy="3693319"/>
          </a:xfrm>
          <a:prstGeom prst="rect">
            <a:avLst/>
          </a:prstGeom>
          <a:noFill/>
        </p:spPr>
        <p:txBody>
          <a:bodyPr wrap="square" rtlCol="0">
            <a:spAutoFit/>
          </a:bodyPr>
          <a:lstStyle/>
          <a:p>
            <a:pPr marL="285750" indent="-285750">
              <a:buFont typeface="Arial" charset="0"/>
              <a:buChar char="•"/>
            </a:pPr>
            <a:r>
              <a:rPr lang="en-US" dirty="0"/>
              <a:t>An output text file is produced in the RUN folder with the position of each identified pixel, in the form</a:t>
            </a:r>
          </a:p>
          <a:p>
            <a:endParaRPr lang="pt-BR" dirty="0"/>
          </a:p>
          <a:p>
            <a:r>
              <a:rPr lang="pt-BR" dirty="0"/>
              <a:t>PIXEL L	PIXEL C	</a:t>
            </a:r>
            <a:r>
              <a:rPr lang="pt-BR" dirty="0" err="1"/>
              <a:t>X</a:t>
            </a:r>
            <a:r>
              <a:rPr lang="pt-BR" dirty="0"/>
              <a:t>	</a:t>
            </a:r>
            <a:r>
              <a:rPr lang="pt-BR" dirty="0" err="1"/>
              <a:t>Y</a:t>
            </a:r>
            <a:endParaRPr lang="pt-BR" dirty="0"/>
          </a:p>
          <a:p>
            <a:r>
              <a:rPr lang="pt-BR" dirty="0"/>
              <a:t>0	0</a:t>
            </a:r>
          </a:p>
          <a:p>
            <a:r>
              <a:rPr lang="pt-BR" dirty="0"/>
              <a:t>0	1	-0.775	-0.915 .....</a:t>
            </a:r>
          </a:p>
          <a:p>
            <a:endParaRPr lang="pt-BR" dirty="0"/>
          </a:p>
          <a:p>
            <a:r>
              <a:rPr lang="pt-BR" dirty="0" err="1"/>
              <a:t>With</a:t>
            </a:r>
            <a:r>
              <a:rPr lang="pt-BR" dirty="0"/>
              <a:t> pixel </a:t>
            </a:r>
            <a:r>
              <a:rPr lang="pt-BR" dirty="0" err="1"/>
              <a:t>row</a:t>
            </a:r>
            <a:r>
              <a:rPr lang="pt-BR" dirty="0"/>
              <a:t> </a:t>
            </a:r>
            <a:r>
              <a:rPr lang="pt-BR" dirty="0" err="1"/>
              <a:t>and</a:t>
            </a:r>
            <a:r>
              <a:rPr lang="pt-BR" dirty="0"/>
              <a:t> </a:t>
            </a:r>
            <a:r>
              <a:rPr lang="pt-BR" dirty="0" err="1"/>
              <a:t>column</a:t>
            </a:r>
            <a:r>
              <a:rPr lang="pt-BR" dirty="0"/>
              <a:t> index </a:t>
            </a:r>
            <a:r>
              <a:rPr lang="pt-BR" dirty="0" err="1"/>
              <a:t>and</a:t>
            </a:r>
            <a:r>
              <a:rPr lang="pt-BR" dirty="0"/>
              <a:t> </a:t>
            </a:r>
            <a:r>
              <a:rPr lang="pt-BR" dirty="0" err="1"/>
              <a:t>X</a:t>
            </a:r>
            <a:r>
              <a:rPr lang="pt-BR" dirty="0"/>
              <a:t> </a:t>
            </a:r>
            <a:r>
              <a:rPr lang="pt-BR" dirty="0" err="1"/>
              <a:t>and</a:t>
            </a:r>
            <a:r>
              <a:rPr lang="pt-BR" dirty="0"/>
              <a:t> </a:t>
            </a:r>
            <a:r>
              <a:rPr lang="pt-BR" dirty="0" err="1"/>
              <a:t>Y</a:t>
            </a:r>
            <a:r>
              <a:rPr lang="pt-BR" dirty="0"/>
              <a:t> position</a:t>
            </a:r>
          </a:p>
          <a:p>
            <a:pPr marL="285750" indent="-285750">
              <a:buFont typeface="Arial" charset="0"/>
              <a:buChar char="•"/>
            </a:pPr>
            <a:r>
              <a:rPr lang="pt-BR" dirty="0"/>
              <a:t>A root output file </a:t>
            </a:r>
            <a:r>
              <a:rPr lang="pt-BR" dirty="0" err="1"/>
              <a:t>is</a:t>
            </a:r>
            <a:r>
              <a:rPr lang="pt-BR" dirty="0"/>
              <a:t> </a:t>
            </a:r>
            <a:r>
              <a:rPr lang="pt-BR" dirty="0" err="1"/>
              <a:t>also</a:t>
            </a:r>
            <a:r>
              <a:rPr lang="pt-BR" dirty="0"/>
              <a:t> </a:t>
            </a:r>
            <a:r>
              <a:rPr lang="pt-BR" dirty="0" err="1"/>
              <a:t>produced</a:t>
            </a:r>
            <a:r>
              <a:rPr lang="pt-BR" dirty="0"/>
              <a:t> in </a:t>
            </a:r>
            <a:r>
              <a:rPr lang="pt-BR" dirty="0" err="1"/>
              <a:t>the</a:t>
            </a:r>
            <a:r>
              <a:rPr lang="pt-BR" dirty="0"/>
              <a:t> RUN folder </a:t>
            </a:r>
            <a:r>
              <a:rPr lang="pt-BR" dirty="0" err="1"/>
              <a:t>to</a:t>
            </a:r>
            <a:r>
              <a:rPr lang="pt-BR" dirty="0"/>
              <a:t> </a:t>
            </a:r>
            <a:r>
              <a:rPr lang="pt-BR" dirty="0" err="1"/>
              <a:t>store</a:t>
            </a:r>
            <a:r>
              <a:rPr lang="pt-BR" dirty="0"/>
              <a:t> </a:t>
            </a:r>
            <a:r>
              <a:rPr lang="pt-BR" dirty="0" err="1"/>
              <a:t>all</a:t>
            </a:r>
            <a:r>
              <a:rPr lang="pt-BR" dirty="0"/>
              <a:t> </a:t>
            </a:r>
            <a:r>
              <a:rPr lang="pt-BR" dirty="0" err="1"/>
              <a:t>the</a:t>
            </a:r>
            <a:r>
              <a:rPr lang="pt-BR" dirty="0"/>
              <a:t> </a:t>
            </a:r>
            <a:r>
              <a:rPr lang="pt-BR" dirty="0" err="1"/>
              <a:t>plots</a:t>
            </a:r>
            <a:r>
              <a:rPr lang="pt-BR" dirty="0"/>
              <a:t> -&gt; </a:t>
            </a:r>
            <a:r>
              <a:rPr lang="pt-BR" dirty="0" err="1"/>
              <a:t>outputPixels_RUNXXXXX.root</a:t>
            </a:r>
            <a:endParaRPr lang="en-US" dirty="0"/>
          </a:p>
        </p:txBody>
      </p:sp>
      <p:sp>
        <p:nvSpPr>
          <p:cNvPr id="9" name="Rectangle 8"/>
          <p:cNvSpPr/>
          <p:nvPr/>
        </p:nvSpPr>
        <p:spPr>
          <a:xfrm>
            <a:off x="7847462" y="1992573"/>
            <a:ext cx="3985146" cy="1037230"/>
          </a:xfrm>
          <a:prstGeom prst="rect">
            <a:avLst/>
          </a:prstGeom>
          <a:noFill/>
          <a:ln w="28575">
            <a:solidFill>
              <a:schemeClr val="tx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37183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874" r="4362"/>
          <a:stretch/>
        </p:blipFill>
        <p:spPr>
          <a:xfrm>
            <a:off x="82461" y="1175436"/>
            <a:ext cx="6743488" cy="2673231"/>
          </a:xfrm>
          <a:prstGeom prst="rect">
            <a:avLst/>
          </a:prstGeom>
        </p:spPr>
      </p:pic>
      <p:sp>
        <p:nvSpPr>
          <p:cNvPr id="5" name="Title 1"/>
          <p:cNvSpPr>
            <a:spLocks noGrp="1"/>
          </p:cNvSpPr>
          <p:nvPr>
            <p:ph type="title"/>
          </p:nvPr>
        </p:nvSpPr>
        <p:spPr>
          <a:xfrm>
            <a:off x="0" y="0"/>
            <a:ext cx="10515600" cy="1325563"/>
          </a:xfrm>
        </p:spPr>
        <p:txBody>
          <a:bodyPr/>
          <a:lstStyle/>
          <a:p>
            <a:r>
              <a:rPr lang="en-US" dirty="0"/>
              <a:t>3.1 Pixel identification: results (</a:t>
            </a:r>
            <a:r>
              <a:rPr lang="en-US" dirty="0" err="1"/>
              <a:t>i</a:t>
            </a:r>
            <a:r>
              <a:rPr lang="en-US" dirty="0"/>
              <a:t>)</a:t>
            </a:r>
          </a:p>
        </p:txBody>
      </p:sp>
      <p:sp>
        <p:nvSpPr>
          <p:cNvPr id="20" name="TextBox 19"/>
          <p:cNvSpPr txBox="1"/>
          <p:nvPr/>
        </p:nvSpPr>
        <p:spPr>
          <a:xfrm>
            <a:off x="8361782" y="201116"/>
            <a:ext cx="3452914" cy="923330"/>
          </a:xfrm>
          <a:prstGeom prst="rect">
            <a:avLst/>
          </a:prstGeom>
          <a:noFill/>
          <a:ln w="38100">
            <a:solidFill>
              <a:schemeClr val="accent1"/>
            </a:solidFill>
          </a:ln>
        </p:spPr>
        <p:txBody>
          <a:bodyPr wrap="square" rtlCol="0">
            <a:spAutoFit/>
          </a:bodyPr>
          <a:lstStyle/>
          <a:p>
            <a:r>
              <a:rPr lang="en-US" dirty="0"/>
              <a:t>Block 3166 (original) - Card 167</a:t>
            </a:r>
          </a:p>
          <a:p>
            <a:r>
              <a:rPr lang="en-US" dirty="0"/>
              <a:t>HV = 1250, THR = 100 mV, AF = 20</a:t>
            </a:r>
          </a:p>
          <a:p>
            <a:r>
              <a:rPr lang="en-US" baseline="30000" dirty="0"/>
              <a:t>22</a:t>
            </a:r>
            <a:r>
              <a:rPr lang="en-US" dirty="0"/>
              <a:t>Na source</a:t>
            </a: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4056" t="6158"/>
          <a:stretch/>
        </p:blipFill>
        <p:spPr>
          <a:xfrm>
            <a:off x="6908409" y="1325562"/>
            <a:ext cx="5125857" cy="3982303"/>
          </a:xfrm>
          <a:prstGeom prst="rect">
            <a:avLst/>
          </a:prstGeom>
        </p:spPr>
      </p:pic>
      <p:sp>
        <p:nvSpPr>
          <p:cNvPr id="9" name="TextBox 8"/>
          <p:cNvSpPr txBox="1"/>
          <p:nvPr/>
        </p:nvSpPr>
        <p:spPr>
          <a:xfrm>
            <a:off x="341194" y="4121624"/>
            <a:ext cx="6484755" cy="2031325"/>
          </a:xfrm>
          <a:prstGeom prst="rect">
            <a:avLst/>
          </a:prstGeom>
          <a:noFill/>
        </p:spPr>
        <p:txBody>
          <a:bodyPr wrap="square" rtlCol="0">
            <a:spAutoFit/>
          </a:bodyPr>
          <a:lstStyle/>
          <a:p>
            <a:pPr marL="285750" indent="-285750">
              <a:buFont typeface="Arial" charset="0"/>
              <a:buChar char="•"/>
            </a:pPr>
            <a:r>
              <a:rPr lang="en-US" dirty="0"/>
              <a:t>Search for peaks on the 1D integrated distributions and definition of bands (rows and columns) to segment the map</a:t>
            </a:r>
          </a:p>
          <a:p>
            <a:pPr marL="285750" indent="-285750">
              <a:buFont typeface="Arial" charset="0"/>
              <a:buChar char="•"/>
            </a:pPr>
            <a:r>
              <a:rPr lang="en-US" dirty="0"/>
              <a:t>The valley positions are calculated as the average value of two neighbor peaks</a:t>
            </a:r>
          </a:p>
          <a:p>
            <a:pPr marL="285750" indent="-285750">
              <a:buFont typeface="Arial" charset="0"/>
              <a:buChar char="•"/>
            </a:pPr>
            <a:r>
              <a:rPr lang="en-US" dirty="0"/>
              <a:t>From this sections, the 1D distributions of each row and columns are produced and </a:t>
            </a:r>
            <a:r>
              <a:rPr lang="en-US" dirty="0" err="1"/>
              <a:t>analysed</a:t>
            </a:r>
            <a:r>
              <a:rPr lang="en-US" dirty="0"/>
              <a:t> to identify the peaks (see next slide)</a:t>
            </a:r>
          </a:p>
        </p:txBody>
      </p:sp>
    </p:spTree>
    <p:extLst>
      <p:ext uri="{BB962C8B-B14F-4D97-AF65-F5344CB8AC3E}">
        <p14:creationId xmlns:p14="http://schemas.microsoft.com/office/powerpoint/2010/main" val="398506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0" y="0"/>
            <a:ext cx="10515600" cy="1325563"/>
          </a:xfrm>
        </p:spPr>
        <p:txBody>
          <a:bodyPr/>
          <a:lstStyle/>
          <a:p>
            <a:r>
              <a:rPr lang="en-US" dirty="0"/>
              <a:t>3.1 Pixel identification: results (ii)</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57067"/>
            <a:ext cx="12191999" cy="5889847"/>
          </a:xfrm>
          <a:prstGeom prst="rect">
            <a:avLst/>
          </a:prstGeom>
        </p:spPr>
      </p:pic>
      <p:sp>
        <p:nvSpPr>
          <p:cNvPr id="21" name="TextBox 20"/>
          <p:cNvSpPr txBox="1"/>
          <p:nvPr/>
        </p:nvSpPr>
        <p:spPr>
          <a:xfrm>
            <a:off x="8389077" y="33737"/>
            <a:ext cx="3452914" cy="923330"/>
          </a:xfrm>
          <a:prstGeom prst="rect">
            <a:avLst/>
          </a:prstGeom>
          <a:noFill/>
          <a:ln w="38100">
            <a:solidFill>
              <a:schemeClr val="accent1"/>
            </a:solidFill>
          </a:ln>
        </p:spPr>
        <p:txBody>
          <a:bodyPr wrap="square" rtlCol="0">
            <a:spAutoFit/>
          </a:bodyPr>
          <a:lstStyle/>
          <a:p>
            <a:r>
              <a:rPr lang="en-US" dirty="0"/>
              <a:t>Block 3166 (original) - Card 167</a:t>
            </a:r>
          </a:p>
          <a:p>
            <a:r>
              <a:rPr lang="en-US" dirty="0"/>
              <a:t>HV = 1250, THR = 100 mV, AF = 20</a:t>
            </a:r>
          </a:p>
          <a:p>
            <a:r>
              <a:rPr lang="en-US" baseline="30000" dirty="0"/>
              <a:t>22</a:t>
            </a:r>
            <a:r>
              <a:rPr lang="en-US" dirty="0"/>
              <a:t>Na source</a:t>
            </a:r>
          </a:p>
        </p:txBody>
      </p:sp>
      <p:sp>
        <p:nvSpPr>
          <p:cNvPr id="3" name="TextBox 2"/>
          <p:cNvSpPr txBox="1"/>
          <p:nvPr/>
        </p:nvSpPr>
        <p:spPr>
          <a:xfrm>
            <a:off x="4931387" y="3812442"/>
            <a:ext cx="1164612" cy="369332"/>
          </a:xfrm>
          <a:prstGeom prst="rect">
            <a:avLst/>
          </a:prstGeom>
          <a:noFill/>
          <a:ln w="38100">
            <a:solidFill>
              <a:srgbClr val="C00000"/>
            </a:solidFill>
          </a:ln>
        </p:spPr>
        <p:txBody>
          <a:bodyPr wrap="square" rtlCol="0">
            <a:spAutoFit/>
          </a:bodyPr>
          <a:lstStyle/>
          <a:p>
            <a:r>
              <a:rPr lang="en-US" b="1"/>
              <a:t>COLUMNS</a:t>
            </a:r>
          </a:p>
        </p:txBody>
      </p:sp>
      <p:sp>
        <p:nvSpPr>
          <p:cNvPr id="4" name="Rectangle 3"/>
          <p:cNvSpPr/>
          <p:nvPr/>
        </p:nvSpPr>
        <p:spPr>
          <a:xfrm>
            <a:off x="9075761" y="3812442"/>
            <a:ext cx="3116238" cy="3034472"/>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445304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0" y="0"/>
            <a:ext cx="10515600" cy="1325563"/>
          </a:xfrm>
        </p:spPr>
        <p:txBody>
          <a:bodyPr/>
          <a:lstStyle/>
          <a:p>
            <a:r>
              <a:rPr lang="en-US" dirty="0"/>
              <a:t>3.1 Pixel identification: results (iii)</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01699"/>
            <a:ext cx="12191999" cy="5962977"/>
          </a:xfrm>
          <a:prstGeom prst="rect">
            <a:avLst/>
          </a:prstGeom>
        </p:spPr>
      </p:pic>
      <p:sp>
        <p:nvSpPr>
          <p:cNvPr id="21" name="TextBox 20"/>
          <p:cNvSpPr txBox="1"/>
          <p:nvPr/>
        </p:nvSpPr>
        <p:spPr>
          <a:xfrm>
            <a:off x="8389077" y="33737"/>
            <a:ext cx="3452914" cy="923330"/>
          </a:xfrm>
          <a:prstGeom prst="rect">
            <a:avLst/>
          </a:prstGeom>
          <a:noFill/>
          <a:ln w="38100">
            <a:solidFill>
              <a:schemeClr val="accent1"/>
            </a:solidFill>
          </a:ln>
        </p:spPr>
        <p:txBody>
          <a:bodyPr wrap="square" rtlCol="0">
            <a:spAutoFit/>
          </a:bodyPr>
          <a:lstStyle/>
          <a:p>
            <a:r>
              <a:rPr lang="en-US" dirty="0"/>
              <a:t>Block 3166 (original) - Card 167</a:t>
            </a:r>
          </a:p>
          <a:p>
            <a:r>
              <a:rPr lang="en-US" dirty="0"/>
              <a:t>HV = 1250, THR = 100 mV, AF = 20</a:t>
            </a:r>
          </a:p>
          <a:p>
            <a:r>
              <a:rPr lang="en-US" baseline="30000" dirty="0"/>
              <a:t>22</a:t>
            </a:r>
            <a:r>
              <a:rPr lang="en-US" dirty="0"/>
              <a:t>Na source</a:t>
            </a:r>
          </a:p>
        </p:txBody>
      </p:sp>
      <p:sp>
        <p:nvSpPr>
          <p:cNvPr id="6" name="TextBox 5"/>
          <p:cNvSpPr txBox="1"/>
          <p:nvPr/>
        </p:nvSpPr>
        <p:spPr>
          <a:xfrm>
            <a:off x="5163402" y="3812442"/>
            <a:ext cx="787022" cy="369332"/>
          </a:xfrm>
          <a:prstGeom prst="rect">
            <a:avLst/>
          </a:prstGeom>
          <a:noFill/>
          <a:ln w="38100">
            <a:solidFill>
              <a:srgbClr val="C00000"/>
            </a:solidFill>
          </a:ln>
        </p:spPr>
        <p:txBody>
          <a:bodyPr wrap="square" rtlCol="0">
            <a:spAutoFit/>
          </a:bodyPr>
          <a:lstStyle/>
          <a:p>
            <a:r>
              <a:rPr lang="en-US" b="1"/>
              <a:t>ROWS</a:t>
            </a:r>
          </a:p>
        </p:txBody>
      </p:sp>
      <p:sp>
        <p:nvSpPr>
          <p:cNvPr id="7" name="Rectangle 6"/>
          <p:cNvSpPr/>
          <p:nvPr/>
        </p:nvSpPr>
        <p:spPr>
          <a:xfrm>
            <a:off x="9075761" y="3812442"/>
            <a:ext cx="3116238" cy="3034472"/>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848715"/>
            <a:ext cx="3116238" cy="3034472"/>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555614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307</TotalTime>
  <Words>1725</Words>
  <Application>Microsoft Macintosh PowerPoint</Application>
  <PresentationFormat>Widescreen</PresentationFormat>
  <Paragraphs>213</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Tests block BGO</vt:lpstr>
      <vt:lpstr>1. Raw data analysis</vt:lpstr>
      <vt:lpstr>1. Raw data analysis: results</vt:lpstr>
      <vt:lpstr>2. PM gain calibration</vt:lpstr>
      <vt:lpstr>2. PM gain calibration: results</vt:lpstr>
      <vt:lpstr>3. Pixel identification</vt:lpstr>
      <vt:lpstr>3.1 Pixel identification: results (i)</vt:lpstr>
      <vt:lpstr>3.1 Pixel identification: results (ii)</vt:lpstr>
      <vt:lpstr>3.1 Pixel identification: results (iii)</vt:lpstr>
      <vt:lpstr>3.1 Pixel identification: results (iv)</vt:lpstr>
      <vt:lpstr>3.2 Pixel identification: results (i)</vt:lpstr>
      <vt:lpstr>3.2 Pixel identification: results (ii)</vt:lpstr>
      <vt:lpstr>3.2 Pixel identification: results (iii)</vt:lpstr>
      <vt:lpstr>3.2 Pixel identification: results (iv)</vt:lpstr>
      <vt:lpstr>3.3 Pixel identification: results (i)</vt:lpstr>
      <vt:lpstr>3.3 Pixel identification: results (ii)</vt:lpstr>
      <vt:lpstr>3.3 Pixel identification: results (iii)</vt:lpstr>
      <vt:lpstr>3.3 Pixel identification: results (iv)</vt:lpstr>
      <vt:lpstr>3.3 Pixel identification: results (v)</vt:lpstr>
      <vt:lpstr>4. Pixel energy calibration</vt:lpstr>
      <vt:lpstr>4. Pixel energy calibration (ii)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Tests block BGO</dc:title>
  <dc:creator>Microsoft Office User</dc:creator>
  <cp:lastModifiedBy>Microsoft Office User</cp:lastModifiedBy>
  <cp:revision>18</cp:revision>
  <dcterms:created xsi:type="dcterms:W3CDTF">2017-09-29T07:57:46Z</dcterms:created>
  <dcterms:modified xsi:type="dcterms:W3CDTF">2019-02-15T10:17:10Z</dcterms:modified>
</cp:coreProperties>
</file>

<file path=docProps/thumbnail.jpeg>
</file>